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49C"/>
    <a:srgbClr val="3DA163"/>
    <a:srgbClr val="30804E"/>
    <a:srgbClr val="1B9295"/>
    <a:srgbClr val="E7F4D8"/>
    <a:srgbClr val="B8E08C"/>
    <a:srgbClr val="FFFF21"/>
    <a:srgbClr val="FFFF99"/>
    <a:srgbClr val="8174BA"/>
    <a:srgbClr val="4B41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06794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63031"/>
            <a:ext cx="482453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мотивации </a:t>
            </a:r>
            <a:b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поощрения наставников</a:t>
            </a:r>
            <a:endParaRPr lang="ru-RU" sz="35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120680"/>
            <a:ext cx="5076056" cy="14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8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Клёсова</a:t>
            </a:r>
            <a:r>
              <a:rPr lang="ru-RU" sz="1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инженер-программист, методист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5949280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декабря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2023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3" descr="логотип.png"/>
          <p:cNvPicPr>
            <a:picLocks noChangeAspect="1"/>
          </p:cNvPicPr>
          <p:nvPr/>
        </p:nvPicPr>
        <p:blipFill>
          <a:blip r:embed="rId2" cstate="print"/>
          <a:srcRect l="2347" r="6487"/>
          <a:stretch>
            <a:fillRect/>
          </a:stretch>
        </p:blipFill>
        <p:spPr>
          <a:xfrm>
            <a:off x="0" y="0"/>
            <a:ext cx="4079123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BSUuaS2fa_Q.jpg"/>
          <p:cNvPicPr>
            <a:picLocks noChangeAspect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4" name="Содержимое 3" descr="логотип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3" cy="93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3645024"/>
            <a:ext cx="165618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32040" y="3718337"/>
            <a:ext cx="165618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системы наставничества на общественном, муниципальном и государственном уровнях;</a:t>
            </a:r>
            <a:endParaRPr lang="ru-RU" sz="1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636912"/>
            <a:ext cx="2160240" cy="1584176"/>
          </a:xfrm>
          <a:prstGeom prst="rect">
            <a:avLst/>
          </a:prstGeom>
          <a:solidFill>
            <a:srgbClr val="E7F4D8"/>
          </a:solidFill>
          <a:ln>
            <a:solidFill>
              <a:srgbClr val="E7F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265142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среды, в которой наставничество воспринимается как почетная миссия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A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2a9c6d-a025-5a35-be6a-518293c13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00599" cy="407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3" cy="93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4221088"/>
            <a:ext cx="2520280" cy="792088"/>
          </a:xfrm>
          <a:prstGeom prst="roundRect">
            <a:avLst/>
          </a:prstGeom>
          <a:solidFill>
            <a:srgbClr val="E7F4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организация и проведение фестивалей, форумов, конференций наставников</a:t>
            </a:r>
            <a:endParaRPr lang="ru-RU" sz="1400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149080"/>
            <a:ext cx="2520280" cy="792088"/>
          </a:xfrm>
          <a:prstGeom prst="roundRect">
            <a:avLst/>
          </a:prstGeom>
          <a:solidFill>
            <a:srgbClr val="E7F4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проведение конкурсов профессионального мастерства</a:t>
            </a:r>
            <a:endParaRPr lang="ru-RU" sz="1500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37321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Всероссийский форум наставников – 2023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09329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III Конференция </a:t>
            </a:r>
            <a:r>
              <a:rPr lang="ru-RU" b="1" dirty="0" err="1" smtClean="0"/>
              <a:t>Яндекс</a:t>
            </a:r>
            <a:r>
              <a:rPr lang="ru-RU" b="1" dirty="0" smtClean="0"/>
              <a:t> Учебника Наставничество в современной школе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19203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Межрегиональный конкурс «Наставник года»;</a:t>
            </a:r>
          </a:p>
          <a:p>
            <a:r>
              <a:rPr lang="ru-RU" b="1" dirty="0" smtClean="0"/>
              <a:t>Городской конкурс «Искусство быть в профессии» - номинация Наставник года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984" y="1268760"/>
            <a:ext cx="2520280" cy="792088"/>
          </a:xfrm>
          <a:prstGeom prst="roundRect">
            <a:avLst/>
          </a:prstGeom>
          <a:solidFill>
            <a:srgbClr val="E7F4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поддержка системы наставничества через СМИ</a:t>
            </a:r>
            <a:endParaRPr lang="ru-RU" sz="1500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116632"/>
            <a:ext cx="2520280" cy="792088"/>
          </a:xfrm>
          <a:prstGeom prst="roundRect">
            <a:avLst/>
          </a:prstGeom>
          <a:solidFill>
            <a:srgbClr val="E7F4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организация сообществ для наставников</a:t>
            </a:r>
            <a:endParaRPr lang="ru-RU" sz="1500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2492896"/>
            <a:ext cx="2520280" cy="792088"/>
          </a:xfrm>
          <a:prstGeom prst="roundRect">
            <a:avLst/>
          </a:prstGeom>
          <a:solidFill>
            <a:srgbClr val="E7F4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использование разнообразных корпоративных знаков отличия</a:t>
            </a:r>
            <a:endParaRPr lang="ru-RU" sz="1400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04dc81f6ec68955425529c569bbff3f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92696"/>
            <a:ext cx="792088" cy="7920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9531" t="16100" r="24007" b="48201"/>
          <a:stretch>
            <a:fillRect/>
          </a:stretch>
        </p:blipFill>
        <p:spPr bwMode="auto">
          <a:xfrm>
            <a:off x="7644540" y="0"/>
            <a:ext cx="14994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JN7fDyamW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276872"/>
            <a:ext cx="1656184" cy="1236004"/>
          </a:xfrm>
          <a:prstGeom prst="rect">
            <a:avLst/>
          </a:prstGeom>
        </p:spPr>
      </p:pic>
      <p:pic>
        <p:nvPicPr>
          <p:cNvPr id="18" name="Рисунок 17" descr="gz1N4kit24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501008"/>
            <a:ext cx="2650025" cy="84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1-28 at 17.15.49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798" y="3645024"/>
            <a:ext cx="4628450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4462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Нематериальные (моральные) формы поощрений наставников </a:t>
            </a:r>
            <a:endParaRPr lang="ru-RU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7849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почетные грамоты;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почетное звание «Лучший наставник»;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нагрудный знак наставника;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благодарственные письма родителям наставников из числа обучающихся;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размещение фотографий лучших наставников на Доске почета образовательной организации, организации (предприятия), предоставляющих наставника для участия в программе;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предоставление наставникам возможности принимать участие в формировании предложений, касающихся развития организации, рекомендации при трудоустройстве;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образовательное стимулирование (привлечение к участию в образовательных программах, семинарах, тренингах и иных мероприятиях подобного рода);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получение дополнительных дней к отпуску;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расширенная медицинская страховка;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иные льготы и преимущества, предусмотренные в организации, в которой работает наставник. 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4625"/>
            <a:ext cx="936103" cy="93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793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4149C"/>
                </a:solidFill>
                <a:latin typeface="Arial" pitchFamily="34" charset="0"/>
                <a:cs typeface="Arial" pitchFamily="34" charset="0"/>
              </a:rPr>
              <a:t>Материальные формы поощрений наставников </a:t>
            </a:r>
            <a:endParaRPr lang="ru-RU" b="1" dirty="0">
              <a:solidFill>
                <a:srgbClr val="2414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44625"/>
            <a:ext cx="936103" cy="936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bbc96fe246de4328ccd835343091b9e4-800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6624736" cy="4968552"/>
          </a:xfrm>
        </p:spPr>
      </p:pic>
      <p:sp>
        <p:nvSpPr>
          <p:cNvPr id="10" name="Облако 9"/>
          <p:cNvSpPr/>
          <p:nvPr/>
        </p:nvSpPr>
        <p:spPr>
          <a:xfrm>
            <a:off x="4427984" y="620688"/>
            <a:ext cx="2952328" cy="1584176"/>
          </a:xfrm>
          <a:prstGeom prst="cloud">
            <a:avLst/>
          </a:prstGeom>
          <a:solidFill>
            <a:srgbClr val="0070C0"/>
          </a:solidFill>
          <a:ln>
            <a:solidFill>
              <a:srgbClr val="24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908720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Премии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Надбавка к заработной плате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7727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Образец локального акта о материальном стимулировании учителей-наставников</a:t>
            </a:r>
            <a:endParaRPr lang="ru-RU" dirty="0"/>
          </a:p>
        </p:txBody>
      </p:sp>
      <p:pic>
        <p:nvPicPr>
          <p:cNvPr id="13" name="Рисунок 12" descr="d4f57fd30f2b29bfb5716b606bf0f6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653136"/>
            <a:ext cx="1368152" cy="1368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088" y="602128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  ЦМН сайта МБУ ДПО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ЦЭМиИМС</a:t>
            </a: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«Методическая копилка»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-243408"/>
            <a:ext cx="8229600" cy="1143000"/>
          </a:xfrm>
        </p:spPr>
        <p:txBody>
          <a:bodyPr/>
          <a:lstStyle/>
          <a:p>
            <a:pPr hangingPunct="0"/>
            <a:r>
              <a:rPr lang="ru-RU" sz="2800" b="1" dirty="0" smtClean="0">
                <a:latin typeface="Gabriola" pitchFamily="82" charset="0"/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548680"/>
            <a:ext cx="7992888" cy="64807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Gabriola" pitchFamily="82" charset="0"/>
              </a:rPr>
              <a:t>Муниципальный наставнический центр проводит индивидуальные и групповые консультации кураторов ЦМН  по вопросам реализации программы наставничества</a:t>
            </a:r>
          </a:p>
          <a:p>
            <a:pPr>
              <a:buNone/>
            </a:pPr>
            <a:endParaRPr lang="ru-RU" sz="1600" b="1" dirty="0" smtClean="0">
              <a:latin typeface="Gabriola" pitchFamily="82" charset="0"/>
            </a:endParaRPr>
          </a:p>
          <a:p>
            <a:endParaRPr lang="ru-RU" sz="1600" b="1" dirty="0" smtClean="0">
              <a:latin typeface="Gabriola" pitchFamily="82" charset="0"/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12474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Консультации: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каждый вторник с 15:00 до 16:00 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837" t="15967" r="25582" b="19634"/>
          <a:stretch>
            <a:fillRect/>
          </a:stretch>
        </p:blipFill>
        <p:spPr bwMode="auto">
          <a:xfrm>
            <a:off x="179512" y="2924944"/>
            <a:ext cx="29734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66c2429e371ff26a711b94f0ad3f70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157192"/>
            <a:ext cx="1224136" cy="122413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743" t="14000" r="24007" b="26501"/>
          <a:stretch>
            <a:fillRect/>
          </a:stretch>
        </p:blipFill>
        <p:spPr bwMode="auto">
          <a:xfrm>
            <a:off x="5868144" y="2852936"/>
            <a:ext cx="3049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8e98de24fcf0e4f8567bc111c9d7e1f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5157192"/>
            <a:ext cx="1224136" cy="1224136"/>
          </a:xfrm>
          <a:prstGeom prst="rect">
            <a:avLst/>
          </a:prstGeom>
        </p:spPr>
      </p:pic>
      <p:sp>
        <p:nvSpPr>
          <p:cNvPr id="13" name="Содержимое 10"/>
          <p:cNvSpPr txBox="1">
            <a:spLocks/>
          </p:cNvSpPr>
          <p:nvPr/>
        </p:nvSpPr>
        <p:spPr bwMode="auto">
          <a:xfrm>
            <a:off x="323528" y="1916832"/>
            <a:ext cx="7992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Информационное сопровождение по вопросам реализации программы наставничества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763688" y="24928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832934" y="2313670"/>
            <a:ext cx="431254" cy="359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Проведение серии </a:t>
            </a:r>
            <a:r>
              <a:rPr lang="ru-RU" sz="2800" b="1" dirty="0" err="1" smtClean="0"/>
              <a:t>вебинаров</a:t>
            </a:r>
            <a:r>
              <a:rPr lang="ru-RU" sz="2800" b="1" dirty="0" smtClean="0"/>
              <a:t> по направлению </a:t>
            </a:r>
            <a:r>
              <a:rPr lang="ru-RU" sz="2800" b="1" dirty="0" smtClean="0">
                <a:solidFill>
                  <a:srgbClr val="FF0000"/>
                </a:solidFill>
              </a:rPr>
              <a:t>«Организация методического сопровождения образовательной деятельности»</a:t>
            </a:r>
            <a:endParaRPr lang="ru-RU" sz="25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5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4876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 </a:t>
                      </a:r>
                      <a:r>
                        <a:rPr lang="ru-RU" sz="1600" dirty="0" err="1" smtClean="0"/>
                        <a:t>вебинаров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Даты проведения</a:t>
                      </a:r>
                      <a:endParaRPr lang="ru-RU" sz="1600" dirty="0"/>
                    </a:p>
                  </a:txBody>
                  <a:tcPr/>
                </a:tc>
              </a:tr>
              <a:tr h="641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Вебинар «Работа с конструктором ОРП на портале «Единое содержание общего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18.01.2024 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Вебинар «Реализация вариативной части ОП на основе ФОП 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25.01.2024 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Вебинар «Рабочая программа воспитания как часть ОП по ФОП»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08.02.2024 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«Коррекционно-развивающая работа в соответствии с ФОП»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29.02.2024 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5432a08ac97399fbaca2bbce1cc0a1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797152"/>
            <a:ext cx="1916832" cy="1916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325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Система мотивации  и поощрения наставников</vt:lpstr>
      <vt:lpstr>Слайд 2</vt:lpstr>
      <vt:lpstr>Слайд 3</vt:lpstr>
      <vt:lpstr>Слайд 4</vt:lpstr>
      <vt:lpstr>Слайд 5</vt:lpstr>
      <vt:lpstr>Контактная информация</vt:lpstr>
      <vt:lpstr>Проведение серии вебинаров по направлению «Организация методического сопровождения образовательной деятельности»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онлайн-марафона «Педагог нашего времени:  треки профессионального роста»</dc:title>
  <dc:creator>User</dc:creator>
  <cp:lastModifiedBy>Пользователь Windows</cp:lastModifiedBy>
  <cp:revision>41</cp:revision>
  <dcterms:created xsi:type="dcterms:W3CDTF">2022-09-16T10:56:56Z</dcterms:created>
  <dcterms:modified xsi:type="dcterms:W3CDTF">2023-12-14T11:54:37Z</dcterms:modified>
</cp:coreProperties>
</file>