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52"/>
  </p:notesMasterIdLst>
  <p:sldIdLst>
    <p:sldId id="256" r:id="rId2"/>
    <p:sldId id="265" r:id="rId3"/>
    <p:sldId id="257" r:id="rId4"/>
    <p:sldId id="266" r:id="rId5"/>
    <p:sldId id="258" r:id="rId6"/>
    <p:sldId id="267" r:id="rId7"/>
    <p:sldId id="293" r:id="rId8"/>
    <p:sldId id="296" r:id="rId9"/>
    <p:sldId id="297" r:id="rId10"/>
    <p:sldId id="269" r:id="rId11"/>
    <p:sldId id="294" r:id="rId12"/>
    <p:sldId id="295" r:id="rId13"/>
    <p:sldId id="268" r:id="rId14"/>
    <p:sldId id="298" r:id="rId15"/>
    <p:sldId id="270" r:id="rId16"/>
    <p:sldId id="300" r:id="rId17"/>
    <p:sldId id="271" r:id="rId18"/>
    <p:sldId id="273" r:id="rId19"/>
    <p:sldId id="302" r:id="rId20"/>
    <p:sldId id="301" r:id="rId21"/>
    <p:sldId id="272" r:id="rId22"/>
    <p:sldId id="275" r:id="rId23"/>
    <p:sldId id="276" r:id="rId24"/>
    <p:sldId id="303" r:id="rId25"/>
    <p:sldId id="277" r:id="rId26"/>
    <p:sldId id="304" r:id="rId27"/>
    <p:sldId id="278" r:id="rId28"/>
    <p:sldId id="279" r:id="rId29"/>
    <p:sldId id="280" r:id="rId30"/>
    <p:sldId id="281" r:id="rId31"/>
    <p:sldId id="305" r:id="rId32"/>
    <p:sldId id="306" r:id="rId33"/>
    <p:sldId id="307" r:id="rId34"/>
    <p:sldId id="282" r:id="rId35"/>
    <p:sldId id="308" r:id="rId36"/>
    <p:sldId id="283" r:id="rId37"/>
    <p:sldId id="309" r:id="rId38"/>
    <p:sldId id="284" r:id="rId39"/>
    <p:sldId id="286" r:id="rId40"/>
    <p:sldId id="287" r:id="rId41"/>
    <p:sldId id="310" r:id="rId42"/>
    <p:sldId id="311" r:id="rId43"/>
    <p:sldId id="288" r:id="rId44"/>
    <p:sldId id="312" r:id="rId45"/>
    <p:sldId id="289" r:id="rId46"/>
    <p:sldId id="313" r:id="rId47"/>
    <p:sldId id="290" r:id="rId48"/>
    <p:sldId id="314" r:id="rId49"/>
    <p:sldId id="299" r:id="rId50"/>
    <p:sldId id="292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9" autoAdjust="0"/>
  </p:normalViewPr>
  <p:slideViewPr>
    <p:cSldViewPr>
      <p:cViewPr>
        <p:scale>
          <a:sx n="44" d="100"/>
          <a:sy n="44" d="100"/>
        </p:scale>
        <p:origin x="-78" y="-3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49776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08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018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455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Цапля, низко летящая над пляжем с коротким забором на переднем плане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446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2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4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7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0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66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1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43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51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15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6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660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103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214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3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47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184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5" tIns="108852" rIns="217705" bIns="10885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217705" tIns="108852" rIns="217705" bIns="1088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AE65-7845-4327-AC3F-51785A348034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64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2177047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4" indent="-816394" algn="l" defTabSz="2177047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52" indent="-680328" algn="l" defTabSz="2177047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09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833" indent="-544262" algn="l" defTabSz="2177047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57" indent="-544262" algn="l" defTabSz="2177047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880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04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28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451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infourok.ru/metodicheskij-material-po-himii-dlya-9-klassa-oge-po-himii-2023-teoriya-po-vsem-zadaniyam-6316014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fourok.ru/sbornik-tematicheskih-zadanij-oge-po-himii-2022-5263709.html" TargetMode="External"/><Relationship Id="rId5" Type="http://schemas.openxmlformats.org/officeDocument/2006/relationships/hyperlink" Target="https://infourok.ru/prezentaciya-analiz-rezultatov-vypolneniya-i-algoritm-raboty-s-zadaniyami-18-i-19-oge-po-himii-6819321.html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Методические рекомендации…"/>
          <p:cNvSpPr txBox="1">
            <a:spLocks noGrp="1"/>
          </p:cNvSpPr>
          <p:nvPr>
            <p:ph type="ctrTitle"/>
          </p:nvPr>
        </p:nvSpPr>
        <p:spPr>
          <a:xfrm>
            <a:off x="4271120" y="3113584"/>
            <a:ext cx="17641960" cy="43800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93E3FD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Разбор заданий ОГЭ по химии</a:t>
            </a:r>
            <a:b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(методические рекомендации)</a:t>
            </a:r>
            <a:endParaRPr sz="9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>
                <a:solidFill>
                  <a:srgbClr val="93E3FD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rPr dirty="0"/>
              <a:t> </a:t>
            </a:r>
          </a:p>
        </p:txBody>
      </p:sp>
      <p:sp>
        <p:nvSpPr>
          <p:cNvPr id="138" name="Подготовила: к.х.н. Аветисян С.В."/>
          <p:cNvSpPr txBox="1">
            <a:spLocks noGrp="1"/>
          </p:cNvSpPr>
          <p:nvPr>
            <p:ph type="subTitle" idx="1"/>
          </p:nvPr>
        </p:nvSpPr>
        <p:spPr>
          <a:xfrm>
            <a:off x="14978082" y="8724927"/>
            <a:ext cx="9937104" cy="49910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lvl1pPr>
          </a:lstStyle>
          <a:p>
            <a:endParaRPr sz="58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799512" y="10928434"/>
            <a:ext cx="7560840" cy="1690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09.11.2023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"/>
            </a:endParaRPr>
          </a:p>
        </p:txBody>
      </p:sp>
      <p:pic>
        <p:nvPicPr>
          <p:cNvPr id="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3" y="11805234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207292" y="0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C:\Users\User\Downloads\2023-11-01_01-31-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2" y="3401603"/>
            <a:ext cx="10810875" cy="7981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ownloads\2023-11-01_01-33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976" y="3113584"/>
            <a:ext cx="11737304" cy="8496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5456" y="3113584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2728" y="4553744"/>
            <a:ext cx="22898544" cy="786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 предложенного перечня выберите два вещества немолекулярного строения, которые имеют ковалентную полярную химическую связь.</a:t>
            </a: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хлорид фосфора (III)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бромид кальция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нитрат магния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пероксид водорода</a:t>
            </a:r>
          </a:p>
          <a:p>
            <a:pPr algn="just">
              <a:spcBef>
                <a:spcPts val="600"/>
              </a:spcBef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5)  оксид кремния (IV)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9743728" y="11195728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ru-RU" sz="66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338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6984" y="3113584"/>
            <a:ext cx="2001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Дидактическая карточка (заполни таблицу )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768" y="4129248"/>
            <a:ext cx="22682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Распределите вещества по типу кристаллической решетки и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химической 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 между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элементами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S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графит, кварц, этиловый спирт,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алмаз, бор,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крахмал, фторид натрия,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CsCl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COOH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веселящий газ, бурый газ, сталь, карборунд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8882630"/>
              </p:ext>
            </p:extLst>
          </p:nvPr>
        </p:nvGraphicFramePr>
        <p:xfrm>
          <a:off x="310546" y="6955218"/>
          <a:ext cx="23762775" cy="5608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60040"/>
                <a:gridCol w="4061738"/>
                <a:gridCol w="4061738"/>
                <a:gridCol w="3880120"/>
                <a:gridCol w="4090592"/>
                <a:gridCol w="360854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-неполярная связь,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-полярная связь, 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-неполярная связь, атомная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Ионная связь,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ионная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Металлическая связь, металлическая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Водородная связь, 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9135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7570" y="37728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№6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электронных оболочек атомов. Закономерности изменения свойств элементов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3210701"/>
              </p:ext>
            </p:extLst>
          </p:nvPr>
        </p:nvGraphicFramePr>
        <p:xfrm>
          <a:off x="310546" y="2940487"/>
          <a:ext cx="23402734" cy="9411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449406"/>
                <a:gridCol w="5990580"/>
                <a:gridCol w="5962748"/>
              </a:tblGrid>
              <a:tr h="15841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периоду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(слева направо →)  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группе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(сверху вниз ↓)   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098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Заряд ядра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электронных </a:t>
                      </a: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слоев (номер периода)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валентных </a:t>
                      </a: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электронов (номер группы)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изменяется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изменяется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52042">
                <a:tc>
                  <a:txBody>
                    <a:bodyPr/>
                    <a:lstStyle/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Радиусы атомов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Металлические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Восстановительные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свойства оксидов и гидроксидов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Убывают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Возрастают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52042">
                <a:tc>
                  <a:txBody>
                    <a:bodyPr/>
                    <a:lstStyle/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Электроотрицательность</a:t>
                      </a:r>
                      <a:endParaRPr lang="ru-RU" sz="40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</a:t>
                      </a:r>
                      <a:r>
                        <a:rPr lang="ru-RU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ионизации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Неметаллические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Окислительные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Кислотные свойства оксидов и гидроксидов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Возрастают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Убывают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7570" y="37728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№6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электронных оболочек атомов. Закономерности изменения свойств элементов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4918" y="3271616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793" y="4285564"/>
            <a:ext cx="22250472" cy="1037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Какие два утверждения верны для характеристики как мышьяка, так и брома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1) Химический элемент является p-элементом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2) Простое вещество, образуемое химическим элементом, при н. у. является газом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3) Химический элемент образует высший оксид общей формулой   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Электроотрицательность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химического элемента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выше, чем у  селена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) Электроны в атоме расположены на четырех электронных слоях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15)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213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" y="11469132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сложные вещества. Неорганические вещества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3"/>
          <a:stretch>
            <a:fillRect/>
          </a:stretch>
        </p:blipFill>
        <p:spPr bwMode="auto">
          <a:xfrm>
            <a:off x="1534816" y="2942610"/>
            <a:ext cx="10585176" cy="9892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9606704"/>
              </p:ext>
            </p:extLst>
          </p:nvPr>
        </p:nvGraphicFramePr>
        <p:xfrm>
          <a:off x="13272121" y="2940490"/>
          <a:ext cx="10225135" cy="85045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8938"/>
                <a:gridCol w="2007000"/>
                <a:gridCol w="518656"/>
                <a:gridCol w="2037282"/>
                <a:gridCol w="769604"/>
                <a:gridCol w="1787026"/>
                <a:gridCol w="722406"/>
                <a:gridCol w="1834223"/>
              </a:tblGrid>
              <a:tr h="567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NaCl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HNO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Cа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CuCl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KOH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Mg(OH)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Cu(OH)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CaCO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Mg(NO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HF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681077" y="11682536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Примеры карточек с заданиями 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24448" y="11469132"/>
            <a:ext cx="71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Определить классы соединений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" y="11469132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сложные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неорганические вещества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7504" y="3402152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4896" y="4265712"/>
            <a:ext cx="19514168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Гидроксид стронция и фосфат аммония соответственно являются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амфотерным гидроксидом и средней солью 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основанием и средней солью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6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оснόвным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оксидом и </a:t>
            </a: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кислотой</a:t>
            </a:r>
          </a:p>
          <a:p>
            <a:pPr>
              <a:spcBef>
                <a:spcPts val="600"/>
              </a:spcBef>
            </a:pP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основанием и </a:t>
            </a:r>
            <a:r>
              <a:rPr lang="ru-RU" sz="6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оснόвным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оксидом </a:t>
            </a: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8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8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</p:spTree>
    <p:extLst>
      <p:ext uri="{BB962C8B-B14F-4D97-AF65-F5344CB8AC3E}">
        <p14:creationId xmlns="" xmlns:p14="http://schemas.microsoft.com/office/powerpoint/2010/main" val="1090833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8712" y="3113584"/>
            <a:ext cx="12673408" cy="995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Металлы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реагируют с: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водой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(щелочные и щелочноземельные металлы реагируют с водой с образованием щелочи и H</a:t>
            </a:r>
            <a:r>
              <a:rPr lang="ru-RU" sz="4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металлы средней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активности – с образованием оксида и H</a:t>
            </a:r>
            <a:r>
              <a:rPr lang="ru-RU" sz="4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металлы правее H не реагируют);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неметаллами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кислотами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(с окислительными кислотами реагируют все металлы, кроме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; с неокислительными кислотами только металлы левее Н);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соединениями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менее активных металлов (более активные металлы, начиная с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вытесняют менее активные);</a:t>
            </a:r>
          </a:p>
          <a:p>
            <a:pPr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(амфотерные) – со щелочами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272120" y="3371373"/>
            <a:ext cx="1072919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Неметаллы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реагируют с: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металлами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неметаллами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(неметалл, ближе к F становится с отриц. зарядом, дальше от F – с положит.);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галогены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– с солями менее активных галогенов (например, Cl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+ CaBr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= CaCl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+ Br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водород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и углерод C – с соединениями металлов</a:t>
            </a:r>
          </a:p>
          <a:p>
            <a:pPr>
              <a:spcBef>
                <a:spcPts val="600"/>
              </a:spcBef>
            </a:pP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Нр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C+2FeO=Fe+CO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4000" dirty="0" smtClean="0"/>
              <a:t>H</a:t>
            </a:r>
            <a:r>
              <a:rPr lang="ru-RU" sz="4000" baseline="-25000" dirty="0" smtClean="0"/>
              <a:t>2</a:t>
            </a:r>
            <a:r>
              <a:rPr lang="ru-RU" sz="4000" dirty="0" smtClean="0"/>
              <a:t>O</a:t>
            </a:r>
            <a:endParaRPr lang="ru-RU" sz="4000" dirty="0"/>
          </a:p>
          <a:p>
            <a:pPr>
              <a:spcBef>
                <a:spcPts val="600"/>
              </a:spcBef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958752" y="-29081"/>
            <a:ext cx="3847670" cy="254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7304" y="547762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2666" y="2463391"/>
            <a:ext cx="22322480" cy="1128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до степени окисления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могут окислить только галогены (F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) и окислительные кислоты (HNO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5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5400" baseline="-25000" dirty="0" smtClean="0">
                <a:latin typeface="Times New Roman" pitchFamily="18" charset="0"/>
                <a:cs typeface="Times New Roman" pitchFamily="18" charset="0"/>
              </a:rPr>
              <a:t>4(</a:t>
            </a:r>
            <a:r>
              <a:rPr lang="ru-RU" sz="5400" baseline="-25000" dirty="0" err="1" smtClean="0">
                <a:latin typeface="Times New Roman" pitchFamily="18" charset="0"/>
                <a:cs typeface="Times New Roman" pitchFamily="18" charset="0"/>
              </a:rPr>
              <a:t>конц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). Остальные вещества могут окислять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железо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до +2.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Кислород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окисляет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5400" b="1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в Fe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Fe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одновременно</a:t>
            </a:r>
          </a:p>
          <a:p>
            <a:pPr lvl="0">
              <a:spcBef>
                <a:spcPts val="600"/>
              </a:spcBef>
            </a:pP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Галогены 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(F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реагируют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кислородом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водород 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азот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реагируют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фосфором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Азот N</a:t>
            </a:r>
            <a:r>
              <a:rPr lang="ru-RU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- неактивное вещество, реагирует с кислородом, но только при температуре 2000-3000 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lvl="0">
              <a:spcBef>
                <a:spcPts val="600"/>
              </a:spcBef>
            </a:pP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при реакции с 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превращаются в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пероксиды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;	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другие металлы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- в оксиды Li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Большинство реакций простых веществ протекают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нагревании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нагревания способны вступать в реакции щелочные металлы и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галогены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958752" y="-29081"/>
            <a:ext cx="3847670" cy="254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7304" y="547762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9058403"/>
              </p:ext>
            </p:extLst>
          </p:nvPr>
        </p:nvGraphicFramePr>
        <p:xfrm>
          <a:off x="958752" y="2387517"/>
          <a:ext cx="23258586" cy="108662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56645"/>
                <a:gridCol w="1702624"/>
                <a:gridCol w="2272348"/>
                <a:gridCol w="2116236"/>
                <a:gridCol w="3036949"/>
                <a:gridCol w="2218880"/>
                <a:gridCol w="2613325"/>
                <a:gridCol w="2558568"/>
                <a:gridCol w="2683011"/>
              </a:tblGrid>
              <a:tr h="198540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Реагент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Кислотный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гидроксид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оксид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оксид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33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основа-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диссоци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ация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гидроксид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диссоци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ация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9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основа-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кислота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гидролиз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87598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31960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0" y="3689648"/>
            <a:ext cx="20882320" cy="789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7224" y="1745432"/>
            <a:ext cx="1807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ОГЭ по химии, продолжительность 180 минут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5464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5616" y="2940487"/>
            <a:ext cx="777686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</a:p>
          <a:p>
            <a:pPr>
              <a:spcBef>
                <a:spcPts val="600"/>
              </a:spcBef>
            </a:pP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4776" y="4265712"/>
            <a:ext cx="22394488" cy="7586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Какие два из перечисленных веществ вступают в реакцию?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) оксид цинка и оксид лития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2) оксид кальция и оксид магния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3) оксид углерода(IV) и оксид серы(IV)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4) оксид лития и оксид серы(IV)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5) оксид железа(III) и оксид алюминия   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6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6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14)</a:t>
            </a:r>
            <a:endParaRPr lang="ru-RU" sz="6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087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3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2153" y="3113584"/>
            <a:ext cx="205222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Генетическая связь веществ</a:t>
            </a:r>
          </a:p>
          <a:p>
            <a:pPr>
              <a:spcBef>
                <a:spcPts val="600"/>
              </a:spcBef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Металл- основной оксид- основание- соль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spcBef>
                <a:spcPts val="600"/>
              </a:spcBef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Неметалл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кислотный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оксид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кислота –соль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18992" y="6930008"/>
            <a:ext cx="1764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72" y="6301438"/>
            <a:ext cx="18938104" cy="458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00712" y="1061343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312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19192" y="737320"/>
            <a:ext cx="19226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№9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и сложных неорганических веществ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и сложных веществ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09" t="34834" r="24102" b="42692"/>
          <a:stretch/>
        </p:blipFill>
        <p:spPr bwMode="auto">
          <a:xfrm>
            <a:off x="12718704" y="3761656"/>
            <a:ext cx="11665296" cy="407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01112" y="8298160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142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64" t="30138" r="21366" b="13845"/>
          <a:stretch/>
        </p:blipFill>
        <p:spPr bwMode="auto">
          <a:xfrm>
            <a:off x="310545" y="3401616"/>
            <a:ext cx="12241495" cy="901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06422" y="798875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и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уравнения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User\Downloads\2023-11-01_01-18-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85" y="3473624"/>
            <a:ext cx="18751240" cy="7488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88344" y="1067442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Тренажеры, задания на карточках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06422" y="798875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и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уравнения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8384" y="966631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Тренажеры, задания на карточках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8879632" y="332960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768" y="4252938"/>
            <a:ext cx="21818424" cy="788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Какие из приведённых реакций разложения не являются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- восстановительными?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1)  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2) NH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Cl =NH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HCl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3) 3Fe(OH)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= Fe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4)  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5)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oge.sdamgia.ru/formula/8f/8f04c3d0c81eed2b2ca00c60f165df34p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9913306"/>
            <a:ext cx="4232916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oge.sdamgia.ru/formula/6f/6f952888ab282359c8a1af2484c7fd10p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8874224"/>
            <a:ext cx="510324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oge.sdamgia.ru/formula/8f/8f04c3d0c81eed2b2ca00c60f165df34p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6256156"/>
            <a:ext cx="4392488" cy="5245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63408" y="1111892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(23)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377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Условия и признаки протекания химических реакций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266" name="Picture 2" descr="C:\Users\User\Downloads\2023-11-01_01-23-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48" y="3185592"/>
            <a:ext cx="11851853" cy="9023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2023-11-01_01-26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08" y="3185592"/>
            <a:ext cx="6448425" cy="280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ownloads\2023-11-01_01-27-3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9" y="6281936"/>
            <a:ext cx="9099852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Условия и признаки протекания химических реакций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35816" y="294048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712" y="4049688"/>
            <a:ext cx="23618624" cy="8179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Установите соответствие между реагирующими веществами и признаком протекающей между ними реакции: к каждой позиции, обозначенной буквой, подберите соответствующую позицию, обозначенную цифрой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5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6435934"/>
              </p:ext>
            </p:extLst>
          </p:nvPr>
        </p:nvGraphicFramePr>
        <p:xfrm>
          <a:off x="886744" y="7362056"/>
          <a:ext cx="20810313" cy="51378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13168"/>
                <a:gridCol w="936104"/>
                <a:gridCol w="9361041"/>
              </a:tblGrid>
              <a:tr h="878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РЕАГИРУЮЩИЕ ВЕЩЕСТВА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 РЕАКЦИИ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259674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карбонат натрия и хлорид </a:t>
                      </a: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кальция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хлорид алюминия и гидроксид кальция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сульфат аммония и гидроксид лития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выпадение белого 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выпадение чёрного 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выпадение голубого </a:t>
                      </a: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выделение бесцветного газа с резким запахом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345128" y="11029559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(114)</a:t>
            </a:r>
            <a:endParaRPr lang="ru-RU" sz="54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936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№13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Электролиты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неэлектролиты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Катионы и анионы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User\Downloads\2023-11-01_01-37-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2" y="3185592"/>
            <a:ext cx="8496300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wnloads\2023-11-01_01-39-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00" y="2847006"/>
            <a:ext cx="12263319" cy="8619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2768" y="2876480"/>
            <a:ext cx="216024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Впишите  </a:t>
            </a:r>
            <a:r>
              <a:rPr lang="ru-RU" sz="3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вместо пробелов необходимые слова.</a:t>
            </a:r>
          </a:p>
          <a:p>
            <a:pPr>
              <a:spcBef>
                <a:spcPts val="600"/>
              </a:spcBef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Вещества -  электролиты, которые при диссоциации в растворе образуют катионы водорода, называются _______, гидроксид анионы __________, катионы металла и анионы ________. Сильными называются электролиты, которые в растворе распадаются на ионы  более чем на __%, слабыми ___%.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№13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Электролиты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неэлектролиты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Катионы и </a:t>
            </a: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анионы. Примеры карточек</a:t>
            </a:r>
            <a:endParaRPr lang="ru-RU" sz="4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2768" y="6425952"/>
            <a:ext cx="221784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Запишите </a:t>
            </a:r>
            <a:r>
              <a:rPr lang="ru-RU" sz="3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полные и сокращенные ионные уравнения для следующих реакций. Назовите все вещества:</a:t>
            </a:r>
            <a:endParaRPr lang="ru-RU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AgNO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                    б)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HBr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↑	</a:t>
            </a:r>
          </a:p>
          <a:p>
            <a:pPr>
              <a:spcBef>
                <a:spcPts val="6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(ОН)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HN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               г)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NiCl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NiS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2768" y="9378280"/>
            <a:ext cx="2282653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сокращенному ионному уравнению подберите полное ионное и молекулярное уравнение. Назовите вещества: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Fe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+ 3OH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Fe(OH)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↓       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)2H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2—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↑ + H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      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)2Ag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2—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Ag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↓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ионного обмена и условия их осуществления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2023-11-01_17-15-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3185592"/>
            <a:ext cx="12115775" cy="7867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wnloads\2023-11-01_17-20-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527" y="4265712"/>
            <a:ext cx="10566745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51414" y="3082614"/>
            <a:ext cx="582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295985" y="159764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endParaRPr lang="en-US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Атомы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молекулы. Химический элемент. Простые и сложные </a:t>
            </a: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вещества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546" y="3473624"/>
            <a:ext cx="11542504" cy="9664184"/>
          </a:xfrm>
          <a:prstGeom prst="rect">
            <a:avLst/>
          </a:prstGeom>
          <a:ln w="28575">
            <a:solidFill>
              <a:srgbClr val="9148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1: 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Выберите два высказывания, в которых говорится о железе как химическом элементе.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Железо реагирует с хлором.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Железо быстро ржавеет во влажном воздухе.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Пирит является сырьём для получения железа.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Гемоглобин, содержащий железо, переносит кислород.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 В состав ржавчины входит железо.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2606842"/>
              </p:ext>
            </p:extLst>
          </p:nvPr>
        </p:nvGraphicFramePr>
        <p:xfrm>
          <a:off x="13056096" y="4481736"/>
          <a:ext cx="10873208" cy="6202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436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366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Химический элемент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Простое вещество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000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Относительная атомная масса 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элемента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равна … 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 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входит в состав…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имеет изотопы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Вещество состоит из химического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элемента</a:t>
                      </a: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</a:t>
                      </a:r>
                      <a:r>
                        <a:rPr lang="ru-RU" sz="3200" b="0" i="0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содержится в природе, в организме, в продуктах питания, в лекарствах </a:t>
                      </a:r>
                      <a:endParaRPr lang="ru-RU" sz="3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3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вещество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физические свойства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вещество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химические  свойства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Что-то является сырьем для получения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простого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вещества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 вещество</a:t>
                      </a:r>
                      <a:r>
                        <a:rPr lang="ru-RU" sz="3200" b="0" i="0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 молекулярную массу</a:t>
                      </a:r>
                    </a:p>
                    <a:p>
                      <a:pPr marL="0" indent="0">
                        <a:buNone/>
                      </a:pPr>
                      <a:endParaRPr lang="ru-RU" sz="3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96056" y="10674424"/>
            <a:ext cx="1144927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algn="ctr">
              <a:spcBef>
                <a:spcPts val="600"/>
              </a:spcBef>
            </a:pPr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Внимательно прочитать и анализировать  задание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2808" y="2676312"/>
            <a:ext cx="2095432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(ОВР), в процессе которых происходит изменение степеней окисления химических элементов.</a:t>
            </a:r>
          </a:p>
          <a:p>
            <a:pPr lvl="0" 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ПАМЯТКА - ПОДСКАЗКА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-Если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реакции участвует простое вещество – это всегда ОВР!!!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-Реакции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замещения – это всегда ОВР!!!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-Реакции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обмена всегда не ОВР</a:t>
            </a: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  <p:pic>
        <p:nvPicPr>
          <p:cNvPr id="2050" name="Picture 2" descr="C:\Users\User\Downloads\2023-11-03_23-49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92" y="7938120"/>
            <a:ext cx="14586378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2848" y="2676312"/>
            <a:ext cx="20954328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1.Окислитель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принимает электроны, происходит процесс восстановления. С.О. элемента при этом уменьшается.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2.Восстановитель отдает электроны, происходит процесс окисления. С.О. элемента возрастает.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Атомы с минимальными значениями степени окисления могут быть только восстановителями.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4. Атомы с максимальными значениями степени окисления могут быть только окислителями.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5. Атомы с промежуточными значениями степени окисления могут быть и окислителями, и восстановителями.</a:t>
            </a:r>
          </a:p>
          <a:p>
            <a:pPr>
              <a:spcBef>
                <a:spcPts val="600"/>
              </a:spcBef>
            </a:pPr>
            <a:r>
              <a:rPr lang="ru-RU" sz="4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Важнейшие восстановители</a:t>
            </a:r>
            <a:r>
              <a:rPr lang="ru-RU" sz="4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металлы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водород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уголь C; оксид углерода(II) CO; сероводород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S, сульфиды K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S; </a:t>
            </a:r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галогеноводороды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HI, </a:t>
            </a:r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HBr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аммиак NH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4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Важнейшие окислители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галогены F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кислород 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озон 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соединения марганца KMnO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азотная кислота HNO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её соли KNO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концентрированная серная кислота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ионы металлов.</a:t>
            </a:r>
          </a:p>
        </p:txBody>
      </p:sp>
    </p:spTree>
    <p:extLst>
      <p:ext uri="{BB962C8B-B14F-4D97-AF65-F5344CB8AC3E}">
        <p14:creationId xmlns="" xmlns:p14="http://schemas.microsoft.com/office/powerpoint/2010/main" val="1439985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2848" y="2866246"/>
            <a:ext cx="22034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</a:p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Указать окислитель и восстановитель, </a:t>
            </a:r>
          </a:p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показать прием или отдача электронов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6824" y="6851035"/>
            <a:ext cx="374441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6)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7264" y="6950652"/>
            <a:ext cx="558808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+1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83688" y="7506072"/>
            <a:ext cx="432048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1) С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3)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→С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→С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2023-11-04_00-07-5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2" y="6353944"/>
            <a:ext cx="10945216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5697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2848" y="2866246"/>
            <a:ext cx="2203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2968" y="3977680"/>
            <a:ext cx="18146016" cy="976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Установите соответствие между схемой процесса, происходящего в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восстановительной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реакции и названием этого процесса: к каждой позиции, обозначенной буквой, подберите соответствующую позицию, обозначенную цифрой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957496"/>
              </p:ext>
            </p:extLst>
          </p:nvPr>
        </p:nvGraphicFramePr>
        <p:xfrm>
          <a:off x="4589011" y="7873041"/>
          <a:ext cx="16909183" cy="4552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4189"/>
                <a:gridCol w="10254994"/>
              </a:tblGrid>
              <a:tr h="1834761">
                <a:tc>
                  <a:txBody>
                    <a:bodyPr/>
                    <a:lstStyle/>
                    <a:p>
                      <a:pPr indent="238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ПРОЦЕССА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ПРОЦЕССА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2705884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 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окисление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ru-RU" sz="5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Восстановление     </a:t>
                      </a:r>
                      <a:r>
                        <a:rPr lang="ru-RU" sz="5400" b="1" i="1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(112)</a:t>
                      </a:r>
                      <a:endParaRPr lang="ru-RU" sz="54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pic>
        <p:nvPicPr>
          <p:cNvPr id="4099" name="Рисунок 196" descr="Описание: https://ege.sdamgia.ru/formula/4d/4db349924e2b189280d3d8b8b33bea45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52" y="9707285"/>
            <a:ext cx="3042928" cy="693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97" descr="Описание: https://ege.sdamgia.ru/formula/09/09fff0c45709a6be6a292f626a9c6c3f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52" y="10610460"/>
            <a:ext cx="3618992" cy="77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198" descr="Описание: https://ege.sdamgia.ru/formula/db/db9d790481f205ba80d9ed5c367091dc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11363300"/>
            <a:ext cx="3888432" cy="708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4925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№16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Безопасность в лаборатории. Смеси. Химическое загрязнение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2023-11-04_00-16-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3185592"/>
            <a:ext cx="22826536" cy="9228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№16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Безопасность в лаборатории. Смеси. Химическое загрязнение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8752" y="3507309"/>
            <a:ext cx="2167440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Принимать пищу в лаборатории можно, но только в отведенном для этого месте.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При ознакомлении с запахом вещества открытую пробирку или колбу аккуратно подносят к носу и глубоко вдыхают пары.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Намагничивание относят к физическим способам разделения смеси.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Смесь воды и бензина нельзя разделить с помощью делительной воронки.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Запишите </a:t>
            </a: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поле ответа номер(а) верного (-ых) суждения (-й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8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(34)</a:t>
            </a:r>
            <a:endParaRPr lang="ru-RU" sz="8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0797558" y="2676312"/>
            <a:ext cx="3266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087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19192" y="73732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Среда водных растворов. Качественные реакции неорганических соединений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2023-11-04_00-24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4697760"/>
            <a:ext cx="9865096" cy="534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2023-11-04_00-26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952" y="3395817"/>
            <a:ext cx="11593288" cy="929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2258600"/>
            <a:ext cx="24073320" cy="112371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19192" y="73732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Среда водных растворов. Качественные реакции неорганических соединений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43728" y="3608324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29" t="32410" r="15637" b="15934"/>
          <a:stretch/>
        </p:blipFill>
        <p:spPr bwMode="auto">
          <a:xfrm>
            <a:off x="2110880" y="4769768"/>
            <a:ext cx="18988552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53040" y="9234264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(234)</a:t>
            </a:r>
            <a:endParaRPr lang="ru-RU" sz="72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523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№18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химического элемента в веществе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546" y="4697760"/>
            <a:ext cx="23618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Вычислите в процентах массовую водорода 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дигидрофосфате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кальция.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Запишите число с точностью до целых.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1773" y="3257600"/>
            <a:ext cx="396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2023-11-04_00-38-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24" y="6858000"/>
            <a:ext cx="9420225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28704" y="581061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РАСЧЕТЫ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20092" y="6977488"/>
            <a:ext cx="11017224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 = 234 г/моль</a:t>
            </a:r>
          </a:p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= 4/234•100% = 1.7%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en-US" sz="6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№19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Вычисления массы элемента по его массовой доле в веществе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59752" y="2940487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8872" y="3977680"/>
            <a:ext cx="21010780" cy="754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подкормки растений в почву вносят 6 г фосфора на один квадратный метр. Какую массу (в граммах) простого суперфосфата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нужно взять для подкормки 200 м</a:t>
            </a:r>
            <a:r>
              <a:rPr lang="ru-RU" b="1" i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почвы? Запишите число с точностью до целых.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1 м</a:t>
            </a:r>
            <a:r>
              <a:rPr lang="ru-RU" sz="6000" b="1" i="1" baseline="30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   6 г фосфора                </a:t>
            </a:r>
            <a:endParaRPr lang="ru-RU" sz="6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6000" b="1" i="1" baseline="30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200 м</a:t>
            </a:r>
            <a:r>
              <a:rPr lang="ru-RU" sz="6000" b="1" i="1" u="sng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–        </a:t>
            </a: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 (P) =1200 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03968" y="6713984"/>
            <a:ext cx="1051316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6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      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-2P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234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г/моль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       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    -    </a:t>
            </a:r>
            <a:r>
              <a:rPr lang="ru-RU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1200</a:t>
            </a:r>
            <a:r>
              <a:rPr lang="ru-RU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 (</a:t>
            </a:r>
            <a:r>
              <a:rPr lang="en-US" sz="6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) =4529 </a:t>
            </a: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68264" y="1110527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4529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941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26704" y="3459083"/>
            <a:ext cx="7272808" cy="8712968"/>
          </a:xfrm>
          <a:prstGeom prst="rect">
            <a:avLst/>
          </a:prstGeom>
        </p:spPr>
        <p:txBody>
          <a:bodyPr vert="horz" lIns="217705" tIns="108852" rIns="217705" bIns="108852" rtlCol="0" anchor="t">
            <a:noAutofit/>
          </a:bodyPr>
          <a:lstStyle>
            <a:lvl1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880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404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928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451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 данном рисунке изображена модель атома</a:t>
            </a: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1.Хлора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Азота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 Магния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 Фтора</a:t>
            </a:r>
          </a:p>
          <a:p>
            <a:r>
              <a:rPr lang="ru-RU" sz="4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 4</a:t>
            </a:r>
            <a:endParaRPr lang="ru-RU" sz="4000" b="1" i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08" y="5273824"/>
            <a:ext cx="47525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8015536" y="2940486"/>
            <a:ext cx="15985776" cy="9750162"/>
          </a:xfrm>
          <a:prstGeom prst="rect">
            <a:avLst/>
          </a:prstGeom>
        </p:spPr>
        <p:txBody>
          <a:bodyPr vert="horz" lIns="217705" tIns="108852" rIns="217705" bIns="108852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>
              <a:spcBef>
                <a:spcPts val="600"/>
              </a:spcBef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8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8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8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1.Число электронов в атоме равно порядковому номеру элемента в Периодической системе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                             </a:t>
            </a: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A= Z+N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где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атомная масса элемента (сумма количества протонов и нейтронов)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–заряд ядра, порядковый номер, количество протонов и также электронов элемента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количество нейтронов 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Число электронов на последнем (внешнем) слое определяется по номеру группы химического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элемента.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4. Число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электронных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слоев (энергетических уровней)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атоме равно номеру периода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Изотопы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–имеют одинаковый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заряд ядра, но разную атомную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массу (разное количество нейтронов).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</a:t>
            </a:r>
            <a:r>
              <a:rPr lang="en-US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атома. Строение электронных оболочек атомов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219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5736" y="2995291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98712" y="4125178"/>
            <a:ext cx="226105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Используя метод электронного баланса, составьте уравнение реакции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MnSO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+KMnO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+H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MnO</a:t>
            </a:r>
            <a:r>
              <a:rPr lang="en-US" b="1" i="1" baseline="-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+K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+H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Рисунок 4" descr="Описание: https://konspekta.net/lektsiiorgimg/baza11/1966771002215.files/image35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301" y="5793121"/>
            <a:ext cx="1575083" cy="803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25884" y="6994178"/>
            <a:ext cx="1251817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Определите окислитель и восстановитель.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5949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192" y="2672659"/>
            <a:ext cx="1774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515948"/>
              </p:ext>
            </p:extLst>
          </p:nvPr>
        </p:nvGraphicFramePr>
        <p:xfrm>
          <a:off x="848620" y="3494215"/>
          <a:ext cx="22997171" cy="9784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96983"/>
                <a:gridCol w="2300188"/>
              </a:tblGrid>
              <a:tr h="31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75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 электронный баланс: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2|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+ 3ē →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3|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- 2ē →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endParaRPr lang="ru-RU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Расставлены коэффициенты в уравнении реакции: 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3MnSO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+2KMnO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+ 2H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= 5MnO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K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+2H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Указано, что </a:t>
                      </a:r>
                      <a:r>
                        <a:rPr lang="en-US" sz="4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KMnO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(или марганец в степени окисления +7) является окислителем, а </a:t>
                      </a:r>
                      <a:r>
                        <a:rPr lang="en-US" sz="4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MnSO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(или марганец  в степени окисления +2) – восстановителем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элемента ответа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элемент ответа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элементы ответа записаны неверно или отсутствуют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65047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192" y="2672659"/>
            <a:ext cx="1774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978" y="3503656"/>
            <a:ext cx="21145538" cy="909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+NaOH=Na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uSO4+NaI=CuI+Na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SO4+I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+KOH=K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+KCl+K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+HCl 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=MnCl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O=CaCl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+S+NaOH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+CuO=Cu+N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7)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u+HNO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разб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.)=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u(NO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+NO+H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8)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+FeSO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=MnSO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+S+Fe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9)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+KOH=K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uS+HNO</a:t>
            </a:r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конц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.)=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535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свойства простых и сложных веществ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1183888" y="340161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00" y="5057800"/>
            <a:ext cx="1822267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свойства простых и сложных веществ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4919192" y="2768645"/>
            <a:ext cx="1648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4667947"/>
              </p:ext>
            </p:extLst>
          </p:nvPr>
        </p:nvGraphicFramePr>
        <p:xfrm>
          <a:off x="886744" y="3599641"/>
          <a:ext cx="21098343" cy="89954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131403"/>
                <a:gridCol w="3966940"/>
              </a:tblGrid>
              <a:tr h="12093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051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Написаны уравнения реакций, соответствующие схеме превращений: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+6HBr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2AlBr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AlBr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3NaOH = 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3NaBr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Na[Al(OH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Составлено сокращенное ионное уравнение второго превращения: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3200" b="1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3+-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3OH</a:t>
                      </a:r>
                      <a:r>
                        <a:rPr lang="en-US" sz="3200" b="1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три уравнения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уравнения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записано одно уравнение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уравнения реакций записаны неверно или отсутствуют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25936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№22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растворенного вещества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0880" y="4337720"/>
            <a:ext cx="21530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пропускания через раствор гидроксида калия 0,896 л сероводорода (н. у.) получили 440 г раствора сульфида калия. Вычислите массовую долю соли в полученном растворе.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5616" y="318559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ownloads\2023-11-04_01-55-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5" y="7199355"/>
            <a:ext cx="11809311" cy="5779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ownloads\2023-11-04_02-02-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152" y="7021252"/>
            <a:ext cx="9572625" cy="5957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27321" y="44004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№22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растворенного вещества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3160" y="2768645"/>
            <a:ext cx="2030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2402399"/>
              </p:ext>
            </p:extLst>
          </p:nvPr>
        </p:nvGraphicFramePr>
        <p:xfrm>
          <a:off x="966881" y="3545632"/>
          <a:ext cx="21818424" cy="99592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584720"/>
                <a:gridCol w="2233704"/>
              </a:tblGrid>
              <a:tr h="12138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48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Составлено уравнение реакции: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+2KOH = 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+ 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Рассчитано количество вещества сульфида калия, полученного в результате реакции: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 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):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3600" b="1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0,896:22,4 = 0,04моль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уравнению реакции 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S)= 0,04моль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Определена массовая доля сульфида калия в растворе: 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n(K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).  M(K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 = 0,04.110= 4,4 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m( 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 .100: m (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раствора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= 4,4.100:440 = 1 %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из названных выше элементов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из названных выше элементов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уравнения реакций записаны неверно или отсутствуют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4656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заданиям</a:t>
            </a: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№23, 24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задача, лабораторная работа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1600" y="32576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51" t="22421" r="15706" b="13009"/>
          <a:stretch/>
        </p:blipFill>
        <p:spPr bwMode="auto">
          <a:xfrm>
            <a:off x="2758952" y="4330459"/>
            <a:ext cx="18938104" cy="80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заданиям</a:t>
            </a: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№23, 24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задача, лабораторная работа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024" y="2872879"/>
            <a:ext cx="19010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sz="4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319218"/>
              </p:ext>
            </p:extLst>
          </p:nvPr>
        </p:nvGraphicFramePr>
        <p:xfrm>
          <a:off x="681843" y="3642320"/>
          <a:ext cx="23330726" cy="90334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869080"/>
                <a:gridCol w="2461646"/>
              </a:tblGrid>
              <a:tr h="14401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177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Составлены уравнения двух реакций, характеризующих химические свойства силиката калия, и указаны признаки их протекания: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+2KCl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выпадение 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прозрачного 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студенистого осадка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 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 CaSiO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+2KNO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 выпадение белого осадка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содержит все названные элементы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три элемента ответа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элемента ответа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элемент ответа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элементы ответа записаны неверно или отсутствуют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8075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Ссылки на авторские материалы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42727" y="3833664"/>
            <a:ext cx="22394487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https://infourok.ru/prezentaciya-analiz-rezultatov-vypolneniya-i-algoritm-raboty-s-zadaniyami-18-i-19-oge-po-himii-6819321.html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infourok.ru/sbornik-tematicheskih-zadanij-oge-po-himii-2022-5263709.html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infourok.ru/metodicheskij-material-po-himii-dlya-9-klassa-oge-po-himii-2023-teoriya-po-vsem-zadaniyam-6316014.html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589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№3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Периодический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закон и Периодическая система </a:t>
            </a: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элементов</a:t>
            </a:r>
            <a:endParaRPr lang="ru-RU" sz="4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26704" y="3905672"/>
            <a:ext cx="7704856" cy="3888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5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каком ряду химических элементов усиливаются неметаллические свойства соответствующих им простых веществ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102768" y="7702850"/>
            <a:ext cx="7632847" cy="4195710"/>
          </a:xfrm>
          <a:prstGeom prst="rect">
            <a:avLst/>
          </a:prstGeom>
        </p:spPr>
        <p:txBody>
          <a:bodyPr vert="horz" lIns="217705" tIns="108852" rIns="217705" bIns="108852" rtlCol="0" anchor="t">
            <a:normAutofit lnSpcReduction="10000"/>
          </a:bodyPr>
          <a:lstStyle>
            <a:lvl1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880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404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928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451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Al-P-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F-N-C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-Br-I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4) Si-S-P</a:t>
            </a:r>
          </a:p>
          <a:p>
            <a:r>
              <a:rPr lang="ru-RU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 1</a:t>
            </a:r>
            <a:endParaRPr lang="ru-RU" b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5" descr="C:\Users\User\Downloads\2023-11-01_01-29-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64" y="2922380"/>
            <a:ext cx="13969552" cy="9264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61284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roy-podskazka.ru/images/article/orig/2019/03/sinie-i-golubye-piony-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64" y="9666312"/>
            <a:ext cx="4558419" cy="284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fsd.multiurok.ru/html/2018/03/04/s_5a9bb8292d99e/img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36" y="1282792"/>
            <a:ext cx="14905656" cy="738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979125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92261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3978192"/>
              </p:ext>
            </p:extLst>
          </p:nvPr>
        </p:nvGraphicFramePr>
        <p:xfrm>
          <a:off x="670718" y="3689652"/>
          <a:ext cx="10441161" cy="88116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11474"/>
                <a:gridCol w="2774402"/>
                <a:gridCol w="2002958"/>
                <a:gridCol w="2952327"/>
              </a:tblGrid>
              <a:tr h="66116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постоянные</a:t>
                      </a:r>
                      <a:endParaRPr lang="ru-RU" sz="36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переменные</a:t>
                      </a:r>
                      <a:endParaRPr lang="ru-RU" sz="36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ХЭ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валентность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ХЭ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валентность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H, </a:t>
                      </a:r>
                      <a:r>
                        <a:rPr lang="ru-RU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Ag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Br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(III, V, VII)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Be, Mg, Ca, Ba, O, Zn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Hg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Al, В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71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217704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кроме</a:t>
                      </a:r>
                      <a:r>
                        <a:rPr lang="ru-RU" sz="36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endParaRPr lang="ru-RU" sz="3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IV, VI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IV, VII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III, VI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III, V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C, Si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(II)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9335620"/>
              </p:ext>
            </p:extLst>
          </p:nvPr>
        </p:nvGraphicFramePr>
        <p:xfrm>
          <a:off x="11687944" y="4265711"/>
          <a:ext cx="12097343" cy="61926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92488"/>
                <a:gridCol w="3744416"/>
                <a:gridCol w="3960439"/>
              </a:tblGrid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Валентности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С.О.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NF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III, 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+3, 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III, Н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-3, Н +1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I, О II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+1, О –1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II, F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+2,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*СО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III, О </a:t>
                      </a:r>
                      <a:r>
                        <a:rPr lang="ru-RU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+2, О –2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687944" y="10574114"/>
            <a:ext cx="12838838" cy="314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 Исключения</a:t>
            </a:r>
          </a:p>
          <a:p>
            <a:pPr>
              <a:spcBef>
                <a:spcPts val="600"/>
              </a:spcBef>
            </a:pP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гидридах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О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пероксидах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соединениях</a:t>
            </a:r>
          </a:p>
          <a:p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78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8484" y="4595843"/>
            <a:ext cx="19786644" cy="331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Установите соответствие между формулой соединения и степенью окисления фосфора в этом соединении: к каждой позиции, обозначенной буквой, подберите соответствующую позицию, обозначенную цифрой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491" y="3432930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0962034"/>
              </p:ext>
            </p:extLst>
          </p:nvPr>
        </p:nvGraphicFramePr>
        <p:xfrm>
          <a:off x="4806423" y="7146032"/>
          <a:ext cx="18258785" cy="38702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32472"/>
                <a:gridCol w="961594"/>
                <a:gridCol w="9764719"/>
              </a:tblGrid>
              <a:tr h="565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 СОЕДИНЕНИЯ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ОКИСЛЕНИЯ ФОСФОРА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1738962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 H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4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  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–3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+1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+3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+5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pic>
        <p:nvPicPr>
          <p:cNvPr id="1029" name="Рисунок 21" descr="Описание: https://oge.sdamgia.ru/formula/7a/7acaef56edd149c9a48260f38ce5e8dc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36" y="9522296"/>
            <a:ext cx="1061366" cy="520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20" descr="Описание: https://oge.sdamgia.ru/formula/5c/5cee36af535fe45b8743c56c08d584a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0" y="8059165"/>
            <a:ext cx="1584176" cy="678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904968" y="9754409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441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44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92080" y="3545632"/>
            <a:ext cx="19786644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Определите валентность элемента и расставьте индексы.</a:t>
            </a:r>
          </a:p>
          <a:p>
            <a:pPr algn="just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5456" y="2768645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ТРЕНАЖЕРЫ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3721621"/>
              </p:ext>
            </p:extLst>
          </p:nvPr>
        </p:nvGraphicFramePr>
        <p:xfrm>
          <a:off x="1174776" y="5345833"/>
          <a:ext cx="21962440" cy="6566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100"/>
                <a:gridCol w="3967348"/>
                <a:gridCol w="3888432"/>
                <a:gridCol w="3744416"/>
                <a:gridCol w="4968552"/>
                <a:gridCol w="5328592"/>
              </a:tblGrid>
              <a:tr h="872866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 dirty="0">
                          <a:effectLst/>
                        </a:rPr>
                        <a:t>KO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r>
                        <a:rPr lang="ru-RU" sz="4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en-US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(V)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AlS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189213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AlCl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NaN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KS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CrS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195055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AlO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ZnO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BaH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 (V)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AlO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36646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FeCl (II)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Ca(OH)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ZnSO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AgNO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CuBr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785111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NO</a:t>
                      </a:r>
                      <a:r>
                        <a:rPr lang="en-US" sz="1100">
                          <a:effectLst/>
                        </a:rPr>
                        <a:t>(IV)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BaCl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r>
                        <a:rPr lang="en-US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(VI)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4511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90532" y="3520655"/>
            <a:ext cx="197866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</a:p>
          <a:p>
            <a:pPr lvl="0">
              <a:spcBef>
                <a:spcPts val="0"/>
              </a:spcBef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Определите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химических элементов по формуле </a:t>
            </a:r>
          </a:p>
          <a:p>
            <a:pPr algn="just">
              <a:spcBef>
                <a:spcPts val="0"/>
              </a:spcBef>
            </a:pPr>
            <a:endParaRPr lang="ru-RU" sz="4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5456" y="2768645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ТРЕНАЖЕРЫ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55875130"/>
              </p:ext>
            </p:extLst>
          </p:nvPr>
        </p:nvGraphicFramePr>
        <p:xfrm>
          <a:off x="1966864" y="6353944"/>
          <a:ext cx="20342259" cy="49685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25805"/>
                <a:gridCol w="2505507"/>
                <a:gridCol w="2501296"/>
                <a:gridCol w="2513929"/>
                <a:gridCol w="2528668"/>
                <a:gridCol w="2501296"/>
                <a:gridCol w="2524457"/>
                <a:gridCol w="2541301"/>
              </a:tblGrid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FeS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NH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P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Na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   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KCl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84393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3185</Words>
  <Application>Microsoft Office PowerPoint</Application>
  <PresentationFormat>Произвольный</PresentationFormat>
  <Paragraphs>836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Разбор заданий ОГЭ по химии (методические рекомендации)  </vt:lpstr>
      <vt:lpstr>Слайд 2</vt:lpstr>
      <vt:lpstr>Слайд 3</vt:lpstr>
      <vt:lpstr>Слайд 4</vt:lpstr>
      <vt:lpstr> Пример  В каком ряду химических элементов усиливаются неметаллические свойства соответствующих им простых веществ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Разбор заданий ОГЭ по химии (методические рекомендации)</dc:title>
  <dc:creator>ADMIN</dc:creator>
  <cp:lastModifiedBy>ADMIN</cp:lastModifiedBy>
  <cp:revision>103</cp:revision>
  <dcterms:modified xsi:type="dcterms:W3CDTF">2024-03-11T15:23:15Z</dcterms:modified>
</cp:coreProperties>
</file>