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B7B349-AABA-4CBB-98A6-FCB1DAE327A1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678657-51B8-4B9C-A5CB-E52585DAD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429000"/>
            <a:ext cx="6400800" cy="1752600"/>
          </a:xfrm>
        </p:spPr>
        <p:txBody>
          <a:bodyPr/>
          <a:lstStyle/>
          <a:p>
            <a:pPr algn="r"/>
            <a:endParaRPr lang="ru-RU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Приёмы подготовки выпускников к итоговой аттестации по немецкому языку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- фото, картинки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i="1" dirty="0" smtClean="0"/>
              <a:t>«Was ist hier passiert? Was ist hier los? Erzählen Sie eine Geschichte zu diesem Bild.»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36912"/>
            <a:ext cx="3429000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71" t="28511" r="2820" b="-629"/>
          <a:stretch>
            <a:fillRect/>
          </a:stretch>
        </p:blipFill>
        <p:spPr bwMode="auto">
          <a:xfrm>
            <a:off x="755576" y="2924944"/>
            <a:ext cx="3429000" cy="3065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олодёжные интересы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28954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b="1" i="1" dirty="0" smtClean="0"/>
              <a:t>видео, коллаж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Видео </a:t>
            </a:r>
            <a:r>
              <a:rPr lang="ru-RU" sz="2000" dirty="0" smtClean="0"/>
              <a:t>–создаёт коммуникативную мотивацию, обеспечивает смысловую наглядность </a:t>
            </a:r>
            <a:r>
              <a:rPr lang="ru-RU" sz="2000" i="1" dirty="0" smtClean="0"/>
              <a:t>короткометражный фильм </a:t>
            </a:r>
            <a:r>
              <a:rPr lang="ru-RU" sz="2000" dirty="0" smtClean="0"/>
              <a:t>  </a:t>
            </a:r>
            <a:r>
              <a:rPr lang="ru-RU" sz="2000" dirty="0" err="1" smtClean="0"/>
              <a:t>Vis</a:t>
            </a:r>
            <a:r>
              <a:rPr lang="ru-RU" sz="2000" dirty="0" smtClean="0"/>
              <a:t> </a:t>
            </a:r>
            <a:r>
              <a:rPr lang="ru-RU" sz="2000" dirty="0" err="1" smtClean="0"/>
              <a:t>a</a:t>
            </a:r>
            <a:r>
              <a:rPr lang="ru-RU" sz="2000" dirty="0" smtClean="0"/>
              <a:t> </a:t>
            </a:r>
            <a:r>
              <a:rPr lang="ru-RU" sz="2000" dirty="0" err="1" smtClean="0"/>
              <a:t>vis</a:t>
            </a:r>
            <a:r>
              <a:rPr lang="ru-RU" sz="2000" dirty="0" smtClean="0"/>
              <a:t>. / </a:t>
            </a:r>
            <a:r>
              <a:rPr lang="ru-RU" sz="2000" dirty="0" err="1" smtClean="0"/>
              <a:t>Eberhard</a:t>
            </a:r>
            <a:r>
              <a:rPr lang="ru-RU" sz="2000" dirty="0" smtClean="0"/>
              <a:t> </a:t>
            </a:r>
            <a:r>
              <a:rPr lang="ru-RU" sz="2000" dirty="0" err="1" smtClean="0"/>
              <a:t>Weifibarth</a:t>
            </a:r>
            <a:r>
              <a:rPr lang="ru-RU" sz="2000" dirty="0" smtClean="0"/>
              <a:t>. — </a:t>
            </a:r>
            <a:r>
              <a:rPr lang="ru-RU" sz="2000" dirty="0" err="1" smtClean="0"/>
              <a:t>Munchen</a:t>
            </a:r>
            <a:r>
              <a:rPr lang="ru-RU" sz="2000" dirty="0" smtClean="0"/>
              <a:t>: </a:t>
            </a:r>
            <a:r>
              <a:rPr lang="ru-RU" sz="2000" dirty="0" err="1" smtClean="0"/>
              <a:t>Max</a:t>
            </a:r>
            <a:r>
              <a:rPr lang="ru-RU" sz="2000" dirty="0" smtClean="0"/>
              <a:t> </a:t>
            </a:r>
            <a:r>
              <a:rPr lang="ru-RU" sz="2000" dirty="0" err="1" smtClean="0"/>
              <a:t>Hueber</a:t>
            </a:r>
            <a:r>
              <a:rPr lang="ru-RU" sz="2000" dirty="0" smtClean="0"/>
              <a:t> </a:t>
            </a:r>
            <a:r>
              <a:rPr lang="ru-RU" sz="2000" dirty="0" err="1" smtClean="0"/>
              <a:t>Verlag</a:t>
            </a:r>
            <a:r>
              <a:rPr lang="ru-RU" sz="2000" dirty="0" smtClean="0"/>
              <a:t>, 1992. — 11 </a:t>
            </a:r>
            <a:r>
              <a:rPr lang="ru-RU" sz="2000" dirty="0" err="1" smtClean="0"/>
              <a:t>min</a:t>
            </a:r>
            <a:r>
              <a:rPr lang="ru-RU" sz="2000" dirty="0" smtClean="0"/>
              <a:t>. — В ролях: </a:t>
            </a:r>
            <a:r>
              <a:rPr lang="ru-RU" sz="2000" dirty="0" err="1" smtClean="0"/>
              <a:t>Gisela</a:t>
            </a:r>
            <a:r>
              <a:rPr lang="ru-RU" sz="2000" dirty="0" smtClean="0"/>
              <a:t> </a:t>
            </a:r>
            <a:r>
              <a:rPr lang="ru-RU" sz="2000" dirty="0" err="1" smtClean="0"/>
              <a:t>Fackeldey</a:t>
            </a:r>
            <a:r>
              <a:rPr lang="ru-RU" sz="2000" dirty="0" smtClean="0"/>
              <a:t>, </a:t>
            </a:r>
            <a:r>
              <a:rPr lang="ru-RU" sz="2000" dirty="0" err="1" smtClean="0"/>
              <a:t>Rudolf</a:t>
            </a:r>
            <a:r>
              <a:rPr lang="ru-RU" sz="2000" dirty="0" smtClean="0"/>
              <a:t> </a:t>
            </a:r>
            <a:r>
              <a:rPr lang="ru-RU" sz="2000" dirty="0" err="1" smtClean="0"/>
              <a:t>Schuiidler</a:t>
            </a:r>
            <a:r>
              <a:rPr lang="ru-RU" sz="2000" dirty="0" smtClean="0"/>
              <a:t>. </a:t>
            </a:r>
          </a:p>
          <a:p>
            <a:r>
              <a:rPr lang="ru-RU" sz="2000" b="1" i="1" dirty="0" smtClean="0"/>
              <a:t>Коллаж </a:t>
            </a:r>
            <a:r>
              <a:rPr lang="ru-RU" sz="2000" dirty="0" smtClean="0"/>
              <a:t>- расширяет активный </a:t>
            </a:r>
            <a:r>
              <a:rPr lang="ru-RU" sz="2000" dirty="0" err="1" smtClean="0"/>
              <a:t>вокабуляр</a:t>
            </a:r>
            <a:r>
              <a:rPr lang="ru-RU" sz="2000" dirty="0" smtClean="0"/>
              <a:t>, и потенциальные возможности учащихся в самостоятельном поиске продуктивных  лингвистических решений, а также развивает воображение и творческие способности у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Технологии и приёмы для подготовки учащихся к сдаче итоговой аттестации по немецкому языку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err="1" smtClean="0"/>
              <a:t>Аудирование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i="1" dirty="0" smtClean="0"/>
              <a:t>Игровая технология  </a:t>
            </a:r>
            <a:r>
              <a:rPr lang="ru-RU" i="1" dirty="0" smtClean="0"/>
              <a:t>(с</a:t>
            </a:r>
            <a:r>
              <a:rPr lang="ru-RU" b="1" i="1" dirty="0" smtClean="0"/>
              <a:t> </a:t>
            </a:r>
            <a:r>
              <a:rPr lang="ru-RU" i="1" dirty="0" smtClean="0"/>
              <a:t>невербальными средствами) - </a:t>
            </a:r>
            <a:r>
              <a:rPr lang="ru-RU" dirty="0" smtClean="0"/>
              <a:t>создание кластеров является способом графической организации материала</a:t>
            </a:r>
          </a:p>
          <a:p>
            <a:endParaRPr lang="ru-RU" dirty="0" smtClean="0"/>
          </a:p>
          <a:p>
            <a:r>
              <a:rPr lang="ru-RU" b="1" i="1" dirty="0" smtClean="0"/>
              <a:t>Технология развития  критического мышления - </a:t>
            </a:r>
            <a:r>
              <a:rPr lang="ru-RU" dirty="0" smtClean="0"/>
              <a:t>использование    тематических иллюстраций для обсуждения  темы и ответы на вопросы по теме</a:t>
            </a:r>
          </a:p>
          <a:p>
            <a:endParaRPr lang="ru-RU" dirty="0" smtClean="0"/>
          </a:p>
          <a:p>
            <a:pPr fontAlgn="base"/>
            <a:r>
              <a:rPr lang="ru-RU" b="1" i="1" dirty="0" smtClean="0"/>
              <a:t>«Технология развития фонематического слуха». Интерактивный подход </a:t>
            </a:r>
            <a:r>
              <a:rPr lang="ru-RU" dirty="0" smtClean="0"/>
              <a:t>помогает осуществить переход от тренировочных упражнений к творческим заданиям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Порядок выполнения упражнений по </a:t>
            </a:r>
            <a:r>
              <a:rPr lang="ru-RU" sz="2400" b="1" i="1" dirty="0" smtClean="0"/>
              <a:t>технологии развития фонематического слуха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прослушать в записи задание;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начать выполнять упражнение, записанное с паузами без вариантов ответа (без ключа);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прослушать упражнение в записи с ключом;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сравнить со своим вариантом;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прослушать еще раз и выполнить упражнение вторично, приблизив по максимуму свои варианты ответов к образцу, данному в ключах.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Технология развития фонематического слуха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ru-RU" b="1" i="1" dirty="0" smtClean="0"/>
              <a:t>Упражнения на развитие речевого слуха.</a:t>
            </a:r>
          </a:p>
          <a:p>
            <a:pPr algn="ctr" fontAlgn="base">
              <a:buNone/>
            </a:pPr>
            <a:endParaRPr lang="ru-RU" b="1" i="1" dirty="0" smtClean="0"/>
          </a:p>
          <a:p>
            <a:pPr fontAlgn="base"/>
            <a:r>
              <a:rPr lang="ru-RU" dirty="0" smtClean="0"/>
              <a:t>При развитии речевого слуха можно использовать упражнения со зрительной опорой на печатный текст, и иллюстрации к нему.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b="1" dirty="0" smtClean="0"/>
              <a:t>Технологии и приёмы для подготовки учащихся к разделу «Чтение»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i="1" dirty="0" smtClean="0"/>
              <a:t>Технология развития критического мышления.  «Диалог культур».</a:t>
            </a:r>
          </a:p>
          <a:p>
            <a:pPr algn="ctr">
              <a:buNone/>
            </a:pPr>
            <a:endParaRPr lang="ru-RU" sz="2800" b="1" i="1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/>
              <a:t>Обсудите с учащимися, что для успешного выполнения подобного задания нужно уметь находить ключевые слова.</a:t>
            </a:r>
          </a:p>
          <a:p>
            <a:pPr marL="514350" indent="-514350" fontAlgn="base">
              <a:buFont typeface="+mj-lt"/>
              <a:buAutoNum type="arabicPeriod"/>
            </a:pPr>
            <a:endParaRPr lang="ru-RU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/>
              <a:t>Класс делится на группы и раздаётся задание поделить любой текст на смысловые части и придумать подзаголовок к каждой части. Группы обмениваются текстами, и подбирают заголовки к частям текста.</a:t>
            </a:r>
          </a:p>
          <a:p>
            <a:pPr marL="514350" indent="-514350" fontAlgn="base">
              <a:buFont typeface="+mj-lt"/>
              <a:buAutoNum type="arabicPeriod"/>
            </a:pPr>
            <a:endParaRPr lang="ru-RU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/>
              <a:t>Соблюдаются установленные временные рамки для того, чтобы преодолеть боязнь нехватки времени и предотвратить возможную панику на экзамене.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Задания и приёмы для подготовки учащихся к разделу «Письмо»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ru-RU" b="1" i="1" dirty="0" smtClean="0"/>
              <a:t>Технология перспективно – опережения обучения</a:t>
            </a:r>
            <a:endParaRPr lang="ru-RU" dirty="0" smtClean="0"/>
          </a:p>
          <a:p>
            <a:pPr fontAlgn="base"/>
            <a:r>
              <a:rPr lang="ru-RU" dirty="0" smtClean="0"/>
              <a:t>Учащиеся выполняют упражнения типа – “Напиши письмо своему другу, который живет в Германии, и расскажи о себе, своей школе и т.д.”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Письмо. Учащиеся после прочтения очередного текста получают задание «написать письмо на немецком языке от имени одного из героев».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Задания и приёмы для подготовки учащихся к разделу «Письмо»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Технология развития критического мышления</a:t>
            </a:r>
            <a:endParaRPr lang="ru-RU" dirty="0" smtClean="0"/>
          </a:p>
          <a:p>
            <a:pPr fontAlgn="base"/>
            <a:r>
              <a:rPr lang="ru-RU" dirty="0" smtClean="0"/>
              <a:t> Короткий рассказ или статья в журнал не только учат грамотно излагать свои мысли, но и развивают творческое воображение учащихся</a:t>
            </a:r>
          </a:p>
          <a:p>
            <a:pPr fontAlgn="base"/>
            <a:endParaRPr lang="ru-RU" dirty="0" smtClean="0"/>
          </a:p>
          <a:p>
            <a:pPr algn="ctr" fontAlgn="base">
              <a:buNone/>
            </a:pPr>
            <a:r>
              <a:rPr lang="ru-RU" b="1" i="1" dirty="0" smtClean="0"/>
              <a:t>Проектная методика. «Информационно-коммуникативные технологии»</a:t>
            </a:r>
            <a:endParaRPr lang="ru-RU" dirty="0" smtClean="0"/>
          </a:p>
          <a:p>
            <a:pPr fontAlgn="base"/>
            <a:r>
              <a:rPr lang="ru-RU" dirty="0" smtClean="0"/>
              <a:t>Проект (мини-проект) – это еще одно письменное задание. Его ценность в том, чтобы учащиеся смогли изложить найденную информацию в компьютерной презентации как можно короче, изложив при этом самую суть.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Задания и приёмы для подготовки учащихся к разделу «Письмо»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/>
              <a:t>Технология развития критического мышления</a:t>
            </a:r>
            <a:endParaRPr lang="ru-RU" dirty="0" smtClean="0"/>
          </a:p>
          <a:p>
            <a:pPr fontAlgn="base"/>
            <a:r>
              <a:rPr lang="ru-RU" dirty="0" smtClean="0"/>
              <a:t>Сочинение – описание события или картины заставляет учащихся не только назвать предметы или перечислить события и факты, но и сделать это ярко и выразительно. Рекомендуется использовать опорные выражения и связующие слова.</a:t>
            </a:r>
          </a:p>
          <a:p>
            <a:pPr fontAlgn="base"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 algn="ctr" fontAlgn="base">
              <a:buNone/>
            </a:pPr>
            <a:r>
              <a:rPr lang="ru-RU" b="1" i="1" dirty="0" smtClean="0"/>
              <a:t>Информационно-коммуникативные технологии</a:t>
            </a:r>
            <a:endParaRPr lang="ru-RU" dirty="0" smtClean="0"/>
          </a:p>
          <a:p>
            <a:pPr fontAlgn="base"/>
            <a:r>
              <a:rPr lang="ru-RU" dirty="0" smtClean="0"/>
              <a:t>Создание учащимися собственных презентаций – это тоже своего рода письмо, только с применением ИКТ. Здесь тоже важно посоветовать ученику не только, как грамотно и какой объем текста следует разместить на слайде, но и какой фон выбрать, какой режим подобрать, если по ходу презентации идет рассказ ученика.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Наглядно-репродуктивный метод необходим на уроках немецкого языка, при подготовке учащихся к сдаче ЕГЭ и ОГЭ и является одним из ведущих в обучении</a:t>
            </a:r>
          </a:p>
          <a:p>
            <a:pPr>
              <a:buNone/>
            </a:pPr>
            <a:endParaRPr lang="ru-RU" i="1" dirty="0" smtClean="0"/>
          </a:p>
          <a:p>
            <a:pPr lvl="0"/>
            <a:r>
              <a:rPr lang="ru-RU" dirty="0" smtClean="0"/>
              <a:t>в основу наглядного метода обучения лёг принцип наглядности;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репродуктивный метод невозможен без использования наглядных, практических и словесных приёмов,  педагог предлагает знания в "готовом" виде;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ученики усваивают знания, понимают, запоминают, воспроизводят их;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прочность усвоения знаний и умений, через их многократное повторение.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ОГЭ и ЕГЭ по немецкому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Экзаменационная работа в формате ЕГЭ состоит из четырёх разделов: «</a:t>
            </a:r>
            <a:r>
              <a:rPr lang="ru-RU" b="1" i="1" dirty="0" err="1" smtClean="0"/>
              <a:t>Аудирование</a:t>
            </a:r>
            <a:r>
              <a:rPr lang="ru-RU" b="1" i="1" dirty="0" smtClean="0"/>
              <a:t>», «Чтение», «Грамматика и лексика», «Письменная речь». </a:t>
            </a:r>
          </a:p>
          <a:p>
            <a:pPr algn="ctr">
              <a:buNone/>
            </a:pPr>
            <a:r>
              <a:rPr lang="ru-RU" dirty="0" smtClean="0"/>
              <a:t>На выполнение экзаменационной работы отводится 3 часа 10 минут</a:t>
            </a:r>
          </a:p>
          <a:p>
            <a:pPr algn="ctr">
              <a:buNone/>
            </a:pPr>
            <a:r>
              <a:rPr lang="ru-RU" dirty="0" smtClean="0"/>
              <a:t>(190 минут).</a:t>
            </a:r>
          </a:p>
          <a:p>
            <a:r>
              <a:rPr lang="ru-RU" b="1" dirty="0" smtClean="0"/>
              <a:t>Раздел 1</a:t>
            </a:r>
            <a:r>
              <a:rPr lang="ru-RU" dirty="0" smtClean="0"/>
              <a:t> («</a:t>
            </a:r>
            <a:r>
              <a:rPr lang="ru-RU" dirty="0" err="1" smtClean="0"/>
              <a:t>Аудирование</a:t>
            </a:r>
            <a:r>
              <a:rPr lang="ru-RU" dirty="0" smtClean="0"/>
              <a:t>») содержит 9 заданий. Рекомендуемое время на выполнение заданий раздела 1 составляет 30 минут.</a:t>
            </a:r>
          </a:p>
          <a:p>
            <a:endParaRPr lang="ru-RU" dirty="0" smtClean="0"/>
          </a:p>
          <a:p>
            <a:r>
              <a:rPr lang="ru-RU" b="1" dirty="0" smtClean="0"/>
              <a:t>Раздел 2</a:t>
            </a:r>
            <a:r>
              <a:rPr lang="ru-RU" dirty="0" smtClean="0"/>
              <a:t> («Чтение») содержит 9 заданий. Рекомендуемое время на выполнение заданий раздела 2 составляет 30 минут.</a:t>
            </a:r>
          </a:p>
          <a:p>
            <a:endParaRPr lang="ru-RU" dirty="0" smtClean="0"/>
          </a:p>
          <a:p>
            <a:r>
              <a:rPr lang="ru-RU" b="1" dirty="0" smtClean="0"/>
              <a:t>Раздел 3</a:t>
            </a:r>
            <a:r>
              <a:rPr lang="ru-RU" dirty="0" smtClean="0"/>
              <a:t> («Грамматика и лексика») содержит 18 заданий. Рекомендуемое время на выполнение заданий раздела 3 составляет 40 минут.</a:t>
            </a:r>
          </a:p>
          <a:p>
            <a:endParaRPr lang="ru-RU" dirty="0" smtClean="0"/>
          </a:p>
          <a:p>
            <a:r>
              <a:rPr lang="ru-RU" b="1" dirty="0" smtClean="0"/>
              <a:t>Раздел 4</a:t>
            </a:r>
            <a:r>
              <a:rPr lang="ru-RU" dirty="0" smtClean="0"/>
              <a:t> («Письменная речь») состоит из 2 заданий. Рекомендуемое время на выполнение заданий этого раздела работы – 90 минут.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Итак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Несмотря на то, что оба этих метода берут своё начало в традиционной педагогике, они актуальны в современном образовании при подготовке к ОГЭ, ЕГЭ: 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b="1" dirty="0" smtClean="0"/>
              <a:t>во-первых, </a:t>
            </a:r>
            <a:r>
              <a:rPr lang="ru-RU" dirty="0" smtClean="0"/>
              <a:t>расширилась область наглядности, и усложнился её инвентарь: от предметов, картинок, движений до видеофильмов и компьютерных программ, моделирующих фрагменты объективной действительности;</a:t>
            </a:r>
          </a:p>
          <a:p>
            <a:endParaRPr lang="ru-RU" dirty="0" smtClean="0"/>
          </a:p>
          <a:p>
            <a:r>
              <a:rPr lang="ru-RU" b="1" dirty="0" smtClean="0"/>
              <a:t>во-вторых, </a:t>
            </a:r>
            <a:r>
              <a:rPr lang="ru-RU" dirty="0" smtClean="0"/>
              <a:t>огромное внимание уделяется объяснению последовательности и приёмов работы, а также их демонстрации.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coolsen.ru/wp-content/uploads/2021/06/113-1-800x6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Устная часть</a:t>
            </a:r>
            <a:r>
              <a:rPr lang="ru-RU" dirty="0" smtClean="0"/>
              <a:t> КИМ ЕГЭ по немецкому языку включает в себя 4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Задание 1</a:t>
            </a:r>
            <a:r>
              <a:rPr lang="ru-RU" dirty="0" smtClean="0"/>
              <a:t> – чтение вслух небольшого текста научно-популярного характера. Время на подготовку – 1,5 минуты.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b="1" dirty="0" smtClean="0"/>
              <a:t>задании 2</a:t>
            </a:r>
            <a:r>
              <a:rPr lang="ru-RU" dirty="0" smtClean="0"/>
              <a:t> предлагается ознакомиться с рекламным объявлением и задать четыре вопроса на основе ключевых слов. Время на подготовку – 1,5 минуты.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b="1" dirty="0" smtClean="0"/>
              <a:t>задании 3</a:t>
            </a:r>
            <a:r>
              <a:rPr lang="ru-RU" dirty="0" smtClean="0"/>
              <a:t> предлагается дать интервью на актуальную тему, развёрнуто и точно ответив на пять вопросов.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b="1" dirty="0" smtClean="0"/>
              <a:t>задании 4</a:t>
            </a:r>
            <a:r>
              <a:rPr lang="ru-RU" dirty="0" smtClean="0"/>
              <a:t> предлагается проблемная тема для проектной работы и 2 фотографии, выбор которых в качестве иллюстраций надо обосновать, и нужно выразить своё мнение по проблеме проектной работы. Время на подготовку – 2,5 минуты.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Общее время ответа одного экзаменуемого (включая время на подготовку) – 17 минут.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78416" cy="758952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Экзаменационная работа в формате ОГЭ состоит из четырёх разделов: «</a:t>
            </a:r>
            <a:r>
              <a:rPr lang="ru-RU" sz="2000" b="1" i="1" dirty="0" err="1" smtClean="0"/>
              <a:t>Аудирование</a:t>
            </a:r>
            <a:r>
              <a:rPr lang="ru-RU" sz="2000" b="1" i="1" dirty="0" smtClean="0"/>
              <a:t>», «Чтение»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i="1" dirty="0" smtClean="0"/>
              <a:t>На выполнение заданий письменной части экзаменационной работы отводится 2 часа (120 минут).</a:t>
            </a:r>
          </a:p>
          <a:p>
            <a:pPr algn="ctr">
              <a:buNone/>
            </a:pPr>
            <a:endParaRPr lang="ru-RU" i="1" dirty="0" smtClean="0"/>
          </a:p>
          <a:p>
            <a:r>
              <a:rPr lang="ru-RU" b="1" dirty="0" smtClean="0"/>
              <a:t>В разделе 1 </a:t>
            </a:r>
            <a:r>
              <a:rPr lang="ru-RU" dirty="0" smtClean="0"/>
              <a:t>(задания по </a:t>
            </a:r>
            <a:r>
              <a:rPr lang="ru-RU" dirty="0" err="1" smtClean="0"/>
              <a:t>аудированию</a:t>
            </a:r>
            <a:r>
              <a:rPr lang="ru-RU" dirty="0" smtClean="0"/>
              <a:t>) предлагается прослушать несколько текстов и выполнить 11 заданий на понимание прослушанных текстов. Рекомендуемое время на выполнение заданий данного раздела – 30 минут.</a:t>
            </a:r>
          </a:p>
          <a:p>
            <a:endParaRPr lang="ru-RU" dirty="0" smtClean="0"/>
          </a:p>
          <a:p>
            <a:r>
              <a:rPr lang="ru-RU" b="1" dirty="0" smtClean="0"/>
              <a:t>Раздел 2</a:t>
            </a:r>
            <a:r>
              <a:rPr lang="ru-RU" dirty="0" smtClean="0"/>
              <a:t> (задания по чтению) содержит 8 заданий на понимание прочитанных текстов. Рекомендуемое время на выполнение заданий раздела – 30 минут.</a:t>
            </a:r>
          </a:p>
          <a:p>
            <a:endParaRPr lang="ru-RU" dirty="0" smtClean="0"/>
          </a:p>
          <a:p>
            <a:r>
              <a:rPr lang="ru-RU" b="1" dirty="0" smtClean="0"/>
              <a:t>Раздел 3 </a:t>
            </a:r>
            <a:r>
              <a:rPr lang="ru-RU" dirty="0" smtClean="0"/>
              <a:t>(задания по грамматике и лексике) состоит из 15 заданий. Рекомендуемое время на выполнение заданий раздела – 30 минут.</a:t>
            </a:r>
          </a:p>
          <a:p>
            <a:endParaRPr lang="ru-RU" dirty="0" smtClean="0"/>
          </a:p>
          <a:p>
            <a:r>
              <a:rPr lang="ru-RU" b="1" dirty="0" smtClean="0"/>
              <a:t>В разделе 4 </a:t>
            </a:r>
            <a:r>
              <a:rPr lang="ru-RU" dirty="0" smtClean="0"/>
              <a:t>(задание по письму) дано 1 задание, предлагающее написать электронное письмо. Задание выполняется на бланке ответов № 2. Рекомендуемое время на выполнение задания – 30 минут.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5895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Устная часть КИМ ОГЭ по немецкому языку включает в себя</a:t>
            </a:r>
            <a:br>
              <a:rPr lang="ru-RU" sz="2000" b="1" dirty="0" smtClean="0"/>
            </a:br>
            <a:r>
              <a:rPr lang="ru-RU" sz="2000" b="1" dirty="0" smtClean="0"/>
              <a:t>3 задания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Задание 1 </a:t>
            </a:r>
            <a:r>
              <a:rPr lang="ru-RU" dirty="0" smtClean="0"/>
              <a:t>предусматривает чтение вслух небольшого текста научно-популярного характера. Время на подготовку – 1,5 минуты.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b="1" dirty="0" smtClean="0"/>
              <a:t>задании 2 </a:t>
            </a:r>
            <a:r>
              <a:rPr lang="ru-RU" dirty="0" smtClean="0"/>
              <a:t>предлагается принять участие в условном диалоге-расспросе: ответить на шесть услышанных в аудиозаписи вопросов телефонного опроса.</a:t>
            </a:r>
          </a:p>
          <a:p>
            <a:endParaRPr lang="ru-RU" dirty="0" smtClean="0"/>
          </a:p>
          <a:p>
            <a:r>
              <a:rPr lang="ru-RU" dirty="0" smtClean="0"/>
              <a:t>При выполнении </a:t>
            </a:r>
            <a:r>
              <a:rPr lang="ru-RU" b="1" dirty="0" smtClean="0"/>
              <a:t>задания 3 </a:t>
            </a:r>
            <a:r>
              <a:rPr lang="ru-RU" dirty="0" smtClean="0"/>
              <a:t>необходимо построить связное монологическое высказывание на определённую тему с опорой на план. Время на подготовку – 1,5 минуты.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Общее время ответа одного участника ОГЭ (включая время на подготовку) – 15 минут.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Использование наглядного (репродуктивного) метода при подготовке учащихся к сдаче ОГЭ и ЕГЭ на уроках немецкого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Для успешной сдачи ЕГЭ и ОГЭ необходимо: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развивать у учащихся уровень коммуникативной компетенции;</a:t>
            </a:r>
          </a:p>
          <a:p>
            <a:endParaRPr lang="ru-RU" dirty="0" smtClean="0"/>
          </a:p>
          <a:p>
            <a:r>
              <a:rPr lang="ru-RU" dirty="0" smtClean="0"/>
              <a:t>развивать экзаменационные умения.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1800" dirty="0" smtClean="0"/>
              <a:t>       </a:t>
            </a:r>
            <a:r>
              <a:rPr lang="ru-RU" sz="1800" b="1" dirty="0" smtClean="0"/>
              <a:t>Для повышения уровня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иноязычной коммуникативной компетенции у выпускников необходимо обращать более пристальное внимание: 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 использование различных приемов в </a:t>
            </a:r>
            <a:r>
              <a:rPr lang="ru-RU" dirty="0" err="1" smtClean="0"/>
              <a:t>аудировании</a:t>
            </a:r>
            <a:r>
              <a:rPr lang="ru-RU" dirty="0" smtClean="0"/>
              <a:t> и в чтении согласно поставленным коммуникативным задачам;</a:t>
            </a:r>
          </a:p>
          <a:p>
            <a:endParaRPr lang="ru-RU" dirty="0" smtClean="0"/>
          </a:p>
          <a:p>
            <a:r>
              <a:rPr lang="ru-RU" dirty="0" smtClean="0"/>
              <a:t>на ознакомление учащихся с текстами различных типов и жанров, с языком современной прессы, с материалами сети Интернет; </a:t>
            </a:r>
          </a:p>
          <a:p>
            <a:endParaRPr lang="ru-RU" dirty="0" smtClean="0"/>
          </a:p>
          <a:p>
            <a:r>
              <a:rPr lang="ru-RU" dirty="0" smtClean="0"/>
              <a:t>на формирование умений обосновывать, аргументировать свою позицию при речевом взаимодействии; </a:t>
            </a:r>
          </a:p>
          <a:p>
            <a:endParaRPr lang="ru-RU" dirty="0" smtClean="0"/>
          </a:p>
          <a:p>
            <a:r>
              <a:rPr lang="ru-RU" dirty="0" smtClean="0"/>
              <a:t>на совершенствование навыков употребления лексико-грамматического материала в коммуникативно-ориентированном контексте; </a:t>
            </a:r>
          </a:p>
          <a:p>
            <a:endParaRPr lang="ru-RU" dirty="0" smtClean="0"/>
          </a:p>
          <a:p>
            <a:r>
              <a:rPr lang="ru-RU" dirty="0" smtClean="0"/>
              <a:t>на развитие </a:t>
            </a:r>
            <a:r>
              <a:rPr lang="ru-RU" dirty="0" err="1" smtClean="0"/>
              <a:t>общеучебных</a:t>
            </a:r>
            <a:r>
              <a:rPr lang="ru-RU" dirty="0" smtClean="0"/>
              <a:t> интеллектуальных умений (умение самостоятельно добывать и обрабатывать информацию, умение делать аргументированное заключение, умение принимать решения на основе полученной информации);</a:t>
            </a:r>
          </a:p>
          <a:p>
            <a:endParaRPr lang="ru-RU" dirty="0" smtClean="0"/>
          </a:p>
          <a:p>
            <a:r>
              <a:rPr lang="ru-RU" dirty="0" smtClean="0"/>
              <a:t>на формирование языковой догадки.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Репродуктивный метод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подразумевает применение учеником изученного материала на практике. Он невозможен без использования наглядных, практических и словесных приёмов.</a:t>
            </a:r>
          </a:p>
          <a:p>
            <a:endParaRPr lang="ru-RU" dirty="0" smtClean="0"/>
          </a:p>
          <a:p>
            <a:r>
              <a:rPr lang="ru-RU" dirty="0" smtClean="0"/>
              <a:t>Методы репродуктивного характера выстраиваются на принципах передачи информации при помощи демонстрации примеров, понятных речевых оборотов, картин, рисунков, презентаций и графических изображений.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Методы и приёмы репродуктивного метода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de-DE" b="1" i="1" dirty="0" smtClean="0"/>
              <a:t>Wortschatz</a:t>
            </a:r>
            <a:r>
              <a:rPr lang="ru-RU" b="1" i="1" dirty="0" smtClean="0"/>
              <a:t> - </a:t>
            </a:r>
            <a:r>
              <a:rPr lang="ru-RU" dirty="0" smtClean="0"/>
              <a:t>направлен на отработку техники чтения</a:t>
            </a:r>
          </a:p>
          <a:p>
            <a:pPr lvl="0"/>
            <a:r>
              <a:rPr lang="de-DE" b="1" i="1" dirty="0" err="1" smtClean="0"/>
              <a:t>Pr</a:t>
            </a:r>
            <a:r>
              <a:rPr lang="ru-RU" b="1" i="1" dirty="0" err="1" smtClean="0"/>
              <a:t>ä</a:t>
            </a:r>
            <a:r>
              <a:rPr lang="de-DE" b="1" i="1" dirty="0" err="1" smtClean="0"/>
              <a:t>sentation</a:t>
            </a:r>
            <a:r>
              <a:rPr lang="ru-RU" b="1" i="1" dirty="0" smtClean="0"/>
              <a:t> – </a:t>
            </a:r>
            <a:r>
              <a:rPr lang="ru-RU" dirty="0" smtClean="0"/>
              <a:t>направлен на формирование навыков устной речи</a:t>
            </a:r>
            <a:endParaRPr lang="ru-RU" b="1" i="1" dirty="0" smtClean="0"/>
          </a:p>
          <a:p>
            <a:pPr lvl="0"/>
            <a:r>
              <a:rPr lang="ru-RU" b="1" i="1" dirty="0" smtClean="0"/>
              <a:t>«</a:t>
            </a:r>
            <a:r>
              <a:rPr lang="ru-RU" b="1" i="1" u="sng" dirty="0" err="1" smtClean="0"/>
              <a:t>Schnittmethode</a:t>
            </a:r>
            <a:r>
              <a:rPr lang="ru-RU" b="1" i="1" u="sng" dirty="0" smtClean="0"/>
              <a:t>» </a:t>
            </a:r>
            <a:r>
              <a:rPr lang="ru-RU" b="1" i="1" dirty="0" smtClean="0"/>
              <a:t> </a:t>
            </a:r>
            <a:r>
              <a:rPr lang="ru-RU" dirty="0" smtClean="0"/>
              <a:t>-</a:t>
            </a:r>
            <a:r>
              <a:rPr lang="ru-RU" b="1" i="1" dirty="0" smtClean="0"/>
              <a:t> </a:t>
            </a:r>
            <a:r>
              <a:rPr lang="ru-RU" dirty="0" smtClean="0"/>
              <a:t>способствует развитию логического мышления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2933700" cy="22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1114</Words>
  <Application>Microsoft Office PowerPoint</Application>
  <PresentationFormat>Экран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    Приёмы подготовки выпускников к итоговой аттестации по немецкому языку</vt:lpstr>
      <vt:lpstr>Обзор ОГЭ и ЕГЭ по немецкому языку</vt:lpstr>
      <vt:lpstr>Устная часть КИМ ЕГЭ по немецкому языку включает в себя 4 задания</vt:lpstr>
      <vt:lpstr>Экзаменационная работа в формате ОГЭ состоит из четырёх разделов: «Аудирование», «Чтение»</vt:lpstr>
      <vt:lpstr>Устная часть КИМ ОГЭ по немецкому языку включает в себя 3 задания</vt:lpstr>
      <vt:lpstr>Использование наглядного (репродуктивного) метода при подготовке учащихся к сдаче ОГЭ и ЕГЭ на уроках немецкого языка</vt:lpstr>
      <vt:lpstr>       Для повышения уровня сформированности иноязычной коммуникативной компетенции у выпускников необходимо обращать более пристальное внимание: </vt:lpstr>
      <vt:lpstr> Репродуктивный метод обучения</vt:lpstr>
      <vt:lpstr>Методы и приёмы репродуктивного метода</vt:lpstr>
      <vt:lpstr>- фото, картинки</vt:lpstr>
      <vt:lpstr>- видео, коллаж</vt:lpstr>
      <vt:lpstr>Технологии и приёмы для подготовки учащихся к сдаче итоговой аттестации по немецкому языку</vt:lpstr>
      <vt:lpstr>Порядок выполнения упражнений по технологии развития фонематического слуха:</vt:lpstr>
      <vt:lpstr>Технология развития фонематического слуха</vt:lpstr>
      <vt:lpstr>Технологии и приёмы для подготовки учащихся к разделу «Чтение»</vt:lpstr>
      <vt:lpstr>Задания и приёмы для подготовки учащихся к разделу «Письмо»</vt:lpstr>
      <vt:lpstr>Задания и приёмы для подготовки учащихся к разделу «Письмо»</vt:lpstr>
      <vt:lpstr>Задания и приёмы для подготовки учащихся к разделу «Письмо»</vt:lpstr>
      <vt:lpstr>ВЫВОД:</vt:lpstr>
      <vt:lpstr>Итак: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подготовки выпускников к итоговой аттестации по немецкому языку</dc:title>
  <dc:creator>Вожатая</dc:creator>
  <cp:lastModifiedBy>PC</cp:lastModifiedBy>
  <cp:revision>6</cp:revision>
  <dcterms:created xsi:type="dcterms:W3CDTF">2023-02-01T10:14:05Z</dcterms:created>
  <dcterms:modified xsi:type="dcterms:W3CDTF">2023-02-20T12:50:15Z</dcterms:modified>
</cp:coreProperties>
</file>