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5.jpg" ContentType="image/jpg"/>
  <Override PartName="/ppt/media/image7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372F1-30B8-46AB-9DD5-6B6A2A9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0F165D-96BE-4306-9A40-9EE8F498E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B9DDA-B58C-415E-9B0F-BAD45C30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4679C2-D644-476D-9BC2-77E7DCF8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A6334D-4391-4D78-8744-5075F5AE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5E00BF-EB77-40E4-B5D1-0B2CD1E7D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4A8240-D75C-4A08-A379-7200918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1B527A-5D07-4F40-A041-3AEC832D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D5700A-4B05-4218-A71C-30AE97C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09451E-B40C-4B89-A500-E01EAA3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DF106-5E00-432E-9920-44EEF21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0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2267E2-E706-4778-B739-D5B1084B0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921B22-D982-48ED-97CB-92D5A8F6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27CDF0-8F91-459D-B94D-D30024D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6FB915-B36C-40EC-9B45-E86221CD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743A6D-5138-4ABD-BA78-865A0C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14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08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23195-9624-44AF-AF90-DC120D0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7F6C8-B166-4809-BD9D-DD6E6D83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3B13FC-3B94-4E15-9669-9129E990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64CF5-33B4-4CC0-A979-B0780DA9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C9FDEC-6573-4AE7-AF89-A9AFA9CE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C652B-AEF4-4622-BADA-2D770CB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FB5510-EAB6-4D8B-B682-6CCBA133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AAA239-E8DE-4317-ACEC-E87156E4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254DDA-9042-4CB6-B57D-56B3641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D95B05-80D2-47C4-9D88-798E9AC2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55728-42FE-4CEC-AE28-180D2B6C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ECF9F4-BBCC-4EB5-92B6-4E444669E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DEBC5-6D7D-40FC-BE74-0CE0434F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16A41C-5C9F-4484-83D7-617865F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B13D2E-DEC0-4586-8104-8CAA35C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FB19DA-12AA-4B10-96AA-07B805A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4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CA811-56BE-43DE-B488-AF2CEB7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9E15B-653E-40D0-BEF4-9C011449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643EF6-737E-499E-9A37-993E2BB1D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716B00-1EB6-4EA8-B06E-918AC954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49396A-CE30-4711-A882-C35E3D02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7DB7A4-9DEC-43C9-B9D5-A710DDCF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D9A85-47E8-4F58-931A-9874A44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E884B2C-4390-457E-9992-A81CB1C8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3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2AA4B-D045-4572-9C52-F6F65B78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3C83F5-E32E-4283-9AA1-0FE06B92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6A0728-CEFA-4E13-A3A3-B6C37BF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6B2ABF-829C-4910-93CB-1930C1A3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747476-77B5-4A57-A7D8-03357FC0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620504-822A-4161-A42B-A5CA68A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B597B7-7FA7-449D-A878-0C61127C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9A9C8-02AB-4768-9924-593A049A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E81E91-BF98-47EF-9FF1-54CFD5A8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CDB867-28EC-4BD4-AD6D-242A1AB2D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743440-5B4A-4DEA-9E62-A53128D5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A97355-2393-4F65-80A6-C23C382C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85474A-D7B6-4308-9F86-95BD676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04146-F199-4997-992F-3F176156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6732F7-FBC1-4728-B913-1512CB9A6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18942F-6A66-46F3-961D-F4F65F2C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031739-A2CF-4828-B119-1929AFB7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F94223-507F-44EE-82DB-46A4D73E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BFE8F4-6524-4399-BE73-689A5371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F58CE-3CC2-4A2A-98B5-DC84F519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E39E02-057D-48D6-B0E6-B5D56A30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7E433-6D57-4B74-A48A-3FB99650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9BFF-AB77-4025-A903-19386C68133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47C40-0991-4DF8-84DC-97AFB73F4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F2BABC-04C4-489D-9647-6BE9C9274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A89A-60EF-4459-B7FA-897504503AF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F84FBE-609C-425C-B3AF-7780894300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yulialapkina2008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31D12-9F7C-439E-985E-D8AB0E4E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0" y="1317481"/>
            <a:ext cx="9144000" cy="2387600"/>
          </a:xfrm>
        </p:spPr>
        <p:txBody>
          <a:bodyPr/>
          <a:lstStyle/>
          <a:p>
            <a:r>
              <a:rPr lang="ru-RU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Рабочая программа воспитания ДОО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916806-5B56-47DF-83E8-1517E8BD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0" y="4482956"/>
            <a:ext cx="4724400" cy="12447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R="5715" algn="l">
              <a:lnSpc>
                <a:spcPct val="100000"/>
              </a:lnSpc>
              <a:spcBef>
                <a:spcPts val="0"/>
              </a:spcBef>
            </a:pPr>
            <a:r>
              <a:rPr lang="ru-RU" sz="1800" b="1" spc="-160" dirty="0">
                <a:solidFill>
                  <a:srgbClr val="002060"/>
                </a:solidFill>
                <a:cs typeface="Times New Roman" panose="02020603050405020304" pitchFamily="18" charset="0"/>
              </a:rPr>
              <a:t>Лапкина Юлия Владимировна</a:t>
            </a: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R="5715" algn="l">
              <a:lnSpc>
                <a:spcPct val="100000"/>
              </a:lnSpc>
              <a:spcBef>
                <a:spcPts val="0"/>
              </a:spcBef>
            </a:pPr>
            <a:r>
              <a:rPr lang="ru-RU" sz="1800" spc="-95" dirty="0">
                <a:solidFill>
                  <a:srgbClr val="002060"/>
                </a:solidFill>
                <a:cs typeface="Times New Roman" panose="02020603050405020304" pitchFamily="18" charset="0"/>
              </a:rPr>
              <a:t>Заместитель директора, методист </a:t>
            </a:r>
            <a:endParaRPr lang="ru-RU" sz="1800" spc="-95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R="5715" algn="l">
              <a:lnSpc>
                <a:spcPct val="100000"/>
              </a:lnSpc>
              <a:spcBef>
                <a:spcPts val="0"/>
              </a:spcBef>
            </a:pPr>
            <a:r>
              <a:rPr lang="ru-RU" sz="1800" spc="-95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</a:t>
            </a:r>
            <a:r>
              <a:rPr lang="ru-RU" sz="1800" spc="-2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БУ</a:t>
            </a:r>
            <a:r>
              <a:rPr lang="ru-RU" sz="1800" spc="-55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800" spc="-18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ДПО </a:t>
            </a:r>
            <a:r>
              <a:rPr lang="ru-RU" sz="1800" spc="-6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800" spc="-80" dirty="0">
                <a:solidFill>
                  <a:srgbClr val="002060"/>
                </a:solidFill>
                <a:cs typeface="Times New Roman" panose="02020603050405020304" pitchFamily="18" charset="0"/>
              </a:rPr>
              <a:t>«Центр экспертизы, мониторинга и </a:t>
            </a:r>
            <a:endParaRPr lang="ru-RU" sz="1800" spc="-8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R="5715" algn="l">
              <a:lnSpc>
                <a:spcPct val="100000"/>
              </a:lnSpc>
              <a:spcBef>
                <a:spcPts val="0"/>
              </a:spcBef>
            </a:pPr>
            <a:r>
              <a:rPr lang="ru-RU" sz="1800" spc="-8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информационно-методического сопровождения»</a:t>
            </a:r>
            <a:endParaRPr lang="ru-RU" sz="1400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3054857" y="74498"/>
            <a:ext cx="60909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Усилия</a:t>
            </a:r>
            <a:r>
              <a:rPr sz="3600" i="1" spc="-7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i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даром</a:t>
            </a:r>
            <a:r>
              <a:rPr sz="3600" i="1" spc="-7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i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3600" i="1" spc="-6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i="1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пройдут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926840" y="1038558"/>
            <a:ext cx="44938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Arial" pitchFamily="34" charset="0"/>
                <a:cs typeface="Arial" pitchFamily="34" charset="0"/>
              </a:rPr>
              <a:t>Цель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 =</a:t>
            </a:r>
            <a:r>
              <a:rPr sz="2000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latin typeface="Arial" pitchFamily="34" charset="0"/>
                <a:cs typeface="Arial" pitchFamily="34" charset="0"/>
              </a:rPr>
              <a:t>целевой</a:t>
            </a:r>
            <a:r>
              <a:rPr sz="20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ориентир</a:t>
            </a:r>
            <a:r>
              <a:rPr sz="2000" spc="3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(1!)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3437" y="1763267"/>
            <a:ext cx="7565135" cy="504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3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3"/>
          <p:cNvGrpSpPr/>
          <p:nvPr/>
        </p:nvGrpSpPr>
        <p:grpSpPr>
          <a:xfrm>
            <a:off x="224028" y="1288730"/>
            <a:ext cx="11682984" cy="5418398"/>
            <a:chOff x="224028" y="1288725"/>
            <a:chExt cx="11682984" cy="5418398"/>
          </a:xfrm>
        </p:grpSpPr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5915" y="1288725"/>
              <a:ext cx="5721097" cy="4470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8" y="2171695"/>
              <a:ext cx="5676900" cy="4535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object 9"/>
          <p:cNvSpPr txBox="1"/>
          <p:nvPr/>
        </p:nvSpPr>
        <p:spPr>
          <a:xfrm>
            <a:off x="2926839" y="1307265"/>
            <a:ext cx="287401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Разница</a:t>
            </a:r>
            <a:r>
              <a:rPr sz="2400" spc="-30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ощутима?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4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131061" y="1207892"/>
            <a:ext cx="59315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Значит</a:t>
            </a:r>
            <a:r>
              <a:rPr sz="3600" b="1" spc="-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sz="3600" b="1" spc="-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существует!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20594"/>
              </p:ext>
            </p:extLst>
          </p:nvPr>
        </p:nvGraphicFramePr>
        <p:xfrm>
          <a:off x="240753" y="2600458"/>
          <a:ext cx="11690984" cy="2194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265"/>
                <a:gridCol w="7538719"/>
              </a:tblGrid>
              <a:tr h="731520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  <a:tabLst>
                          <a:tab pos="904875" algn="l"/>
                          <a:tab pos="1252220" algn="l"/>
                          <a:tab pos="2278380" algn="l"/>
                        </a:tabLst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Цель	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	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смысл	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ДОО,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её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миссия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  <a:tabLst>
                          <a:tab pos="2267585" algn="l"/>
                          <a:tab pos="3912235" algn="l"/>
                        </a:tabLst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Принципы	жизни	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воспитания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ДОО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  <a:tabLst>
                          <a:tab pos="1028700" algn="l"/>
                          <a:tab pos="1863725" algn="l"/>
                          <a:tab pos="2320925" algn="l"/>
                        </a:tabLst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Образ	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ДОО,	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её	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особенности,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символика,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внешний имидж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3557143" y="5301999"/>
            <a:ext cx="53213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Скажите,</a:t>
            </a:r>
            <a:r>
              <a:rPr sz="3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sz="3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4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sz="32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зовут?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5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059" y="484026"/>
            <a:ext cx="5457199" cy="6246439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1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7588" y="1503358"/>
            <a:ext cx="7680221" cy="52028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5357" y="-214406"/>
            <a:ext cx="57048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Лайфхак</a:t>
            </a:r>
            <a:r>
              <a:rPr sz="4000" spc="-110" dirty="0"/>
              <a:t> </a:t>
            </a:r>
            <a:r>
              <a:rPr sz="4000" spc="-40" dirty="0"/>
              <a:t>рождения</a:t>
            </a:r>
            <a:r>
              <a:rPr sz="4000" spc="-80" dirty="0"/>
              <a:t> </a:t>
            </a:r>
            <a:r>
              <a:rPr sz="4000" spc="-35" dirty="0"/>
              <a:t>Уклада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1737874"/>
            <a:ext cx="4465320" cy="3395345"/>
            <a:chOff x="0" y="582168"/>
            <a:chExt cx="4465320" cy="3395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2168"/>
              <a:ext cx="4465320" cy="33953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777239"/>
              <a:ext cx="4005072" cy="2825495"/>
            </a:xfrm>
            <a:prstGeom prst="rect">
              <a:avLst/>
            </a:prstGeom>
          </p:spPr>
        </p:pic>
      </p:grpSp>
      <p:pic>
        <p:nvPicPr>
          <p:cNvPr id="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4" y="5123362"/>
            <a:ext cx="1592705" cy="1592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3" y="5133219"/>
            <a:ext cx="1572991" cy="15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6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4495" y="101542"/>
            <a:ext cx="4071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sz="3600" b="1" spc="-6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</a:t>
            </a:r>
            <a:r>
              <a:rPr sz="3600" b="1" spc="-10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можете!!!</a:t>
            </a:r>
            <a:endParaRPr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835" y="1409700"/>
            <a:ext cx="11578591" cy="477387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смысл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ДОО,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миссия;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 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воспитания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 </a:t>
            </a:r>
            <a:r>
              <a:rPr sz="24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ДОО,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особенности,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символика,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внешний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имидж;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marR="5080" indent="-515620">
              <a:lnSpc>
                <a:spcPts val="3020"/>
              </a:lnSpc>
              <a:spcBef>
                <a:spcPts val="10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отношения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воспитанникам,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родителям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(законным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представителям), </a:t>
            </a:r>
            <a:r>
              <a:rPr sz="2400" spc="-6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сотрудникам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партнерам</a:t>
            </a:r>
            <a:r>
              <a:rPr sz="2400" spc="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ключевые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традиции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ритуалы,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особые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нормы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этикета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РППС,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отражающие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ценности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marR="508000" indent="-515620">
              <a:lnSpc>
                <a:spcPct val="90000"/>
              </a:lnSpc>
              <a:spcBef>
                <a:spcPts val="10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социокультурный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контекст,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внешняя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социальная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культурная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среда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(учитывает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этнокультурные,</a:t>
            </a:r>
            <a:r>
              <a:rPr sz="24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конфессиональные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региональные </a:t>
            </a:r>
            <a:r>
              <a:rPr sz="2400" spc="-6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особенности).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1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950" y="200225"/>
            <a:ext cx="100704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Чувствуете</a:t>
            </a:r>
            <a:r>
              <a:rPr sz="3200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уверенность,</a:t>
            </a:r>
            <a:r>
              <a:rPr sz="3200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3200" b="1" spc="-6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</a:t>
            </a:r>
            <a:r>
              <a:rPr sz="3200" b="1" spc="-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получится?</a:t>
            </a:r>
            <a:endParaRPr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235" y="1689100"/>
            <a:ext cx="11578591" cy="477387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sz="2400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смысл</a:t>
            </a:r>
            <a:r>
              <a:rPr sz="2400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r>
              <a:rPr sz="2400" spc="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ДОО,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её 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миссия</a:t>
            </a:r>
            <a:r>
              <a:rPr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принципы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жизни 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воспитания</a:t>
            </a:r>
            <a:r>
              <a:rPr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в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образ </a:t>
            </a:r>
            <a:r>
              <a:rPr sz="2400" spc="-35" dirty="0">
                <a:latin typeface="Arial" pitchFamily="34" charset="0"/>
                <a:cs typeface="Arial" pitchFamily="34" charset="0"/>
              </a:rPr>
              <a:t>ДОО,</a:t>
            </a:r>
            <a:r>
              <a:rPr sz="2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её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особенности,</a:t>
            </a:r>
            <a:r>
              <a:rPr sz="2400" spc="3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символика,</a:t>
            </a:r>
            <a:r>
              <a:rPr sz="2400" b="1" spc="3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внешний</a:t>
            </a:r>
            <a:r>
              <a:rPr sz="2400" b="1" spc="2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имидж</a:t>
            </a:r>
            <a:r>
              <a:rPr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527685" marR="5080" indent="-515620">
              <a:lnSpc>
                <a:spcPts val="3020"/>
              </a:lnSpc>
              <a:spcBef>
                <a:spcPts val="10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Arial" pitchFamily="34" charset="0"/>
                <a:cs typeface="Arial" pitchFamily="34" charset="0"/>
              </a:rPr>
              <a:t>отношения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к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воспитанникам,</a:t>
            </a:r>
            <a:r>
              <a:rPr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их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latin typeface="Arial" pitchFamily="34" charset="0"/>
                <a:cs typeface="Arial" pitchFamily="34" charset="0"/>
              </a:rPr>
              <a:t>родителям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(законным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представителям), </a:t>
            </a:r>
            <a:r>
              <a:rPr sz="2400" spc="-6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latin typeface="Arial" pitchFamily="34" charset="0"/>
                <a:cs typeface="Arial" pitchFamily="34" charset="0"/>
              </a:rPr>
              <a:t>сотрудникам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партнерам</a:t>
            </a:r>
            <a:r>
              <a:rPr sz="2400" spc="3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ключевые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sz="2400" b="1" spc="1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20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ДОО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;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традиции</a:t>
            </a:r>
            <a:r>
              <a:rPr sz="2400" b="1" spc="1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b="1" spc="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ритуалы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,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особые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нормы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этикета</a:t>
            </a:r>
            <a:r>
              <a:rPr sz="2400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ДОО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;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особенности РППС,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отражающие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образ</a:t>
            </a:r>
            <a:r>
              <a:rPr sz="2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ценности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ДОО;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386080" indent="-515620" algn="just">
              <a:lnSpc>
                <a:spcPct val="90000"/>
              </a:lnSpc>
              <a:spcBef>
                <a:spcPts val="1005"/>
              </a:spcBef>
              <a:buAutoNum type="arabicPeriod"/>
              <a:tabLst>
                <a:tab pos="528320" algn="l"/>
              </a:tabLst>
            </a:pPr>
            <a:r>
              <a:rPr sz="2400" b="1" spc="-20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социокультурный </a:t>
            </a:r>
            <a:r>
              <a:rPr sz="2400" b="1" spc="-30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контекст, </a:t>
            </a:r>
            <a:r>
              <a:rPr sz="2400" b="1" spc="-10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внешняя социальная </a:t>
            </a:r>
            <a:r>
              <a:rPr sz="2400" b="1" spc="-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2400" b="1" spc="-2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культурная </a:t>
            </a:r>
            <a:r>
              <a:rPr sz="2400" b="1" spc="-1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среда </a:t>
            </a:r>
            <a:r>
              <a:rPr sz="2400" b="1" spc="-620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25" dirty="0">
                <a:solidFill>
                  <a:srgbClr val="6FAC46"/>
                </a:solidFill>
                <a:latin typeface="Arial" pitchFamily="34" charset="0"/>
                <a:cs typeface="Arial" pitchFamily="34" charset="0"/>
              </a:rPr>
              <a:t>ДОО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(учитывает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этнокультурные,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конфессиональные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 региональные 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особенности).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306" y="168165"/>
            <a:ext cx="95088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sz="4000" b="1" spc="-7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b="1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воспитывающую</a:t>
            </a:r>
            <a:r>
              <a:rPr sz="4000" b="1" spc="-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b="1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среду…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779" y="1671017"/>
            <a:ext cx="10890251" cy="262571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Воспитывающая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среда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раскрывает</a:t>
            </a:r>
            <a:r>
              <a:rPr sz="24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ценности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смыслы,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заложенные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2400" spc="-6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укладе.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marR="57721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Пространство,</a:t>
            </a:r>
            <a:r>
              <a:rPr sz="2400" spc="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рамках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которого</a:t>
            </a:r>
            <a:r>
              <a:rPr sz="2400" spc="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происходит</a:t>
            </a:r>
            <a:r>
              <a:rPr sz="24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воспитания, </a:t>
            </a:r>
            <a:r>
              <a:rPr sz="2400" spc="-6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называется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воспитывающей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средой.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marR="48577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Основными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характеристиками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воспитывающей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среды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являются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</a:t>
            </a:r>
            <a:r>
              <a:rPr sz="2400" spc="-6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содержательная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насыщенность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структурированность</a:t>
            </a:r>
            <a:r>
              <a:rPr sz="2400" spc="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(п.29.3.2).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107" y="4550664"/>
            <a:ext cx="2900944" cy="11666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59760" y="4868674"/>
            <a:ext cx="9156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клад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0" y="4550664"/>
            <a:ext cx="2907029" cy="11666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57548" y="4868674"/>
            <a:ext cx="9410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Среда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7332" y="4550664"/>
            <a:ext cx="2907029" cy="11666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53329" y="4868674"/>
            <a:ext cx="15728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Общности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6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451" y="-332"/>
            <a:ext cx="664210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66725" marR="5080" indent="-454659">
              <a:lnSpc>
                <a:spcPts val="4320"/>
              </a:lnSpc>
              <a:spcBef>
                <a:spcPts val="640"/>
              </a:spcBef>
            </a:pPr>
            <a:r>
              <a:rPr sz="3200" b="1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sz="32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общего </a:t>
            </a:r>
            <a:r>
              <a:rPr sz="32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sz="32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условиями </a:t>
            </a:r>
            <a:r>
              <a:rPr sz="3200" b="1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32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карманным</a:t>
            </a:r>
            <a:r>
              <a:rPr sz="3200" b="1" spc="-6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фонариком?</a:t>
            </a:r>
            <a:endParaRPr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621" y="1267713"/>
            <a:ext cx="14433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1795" algn="l"/>
              </a:tabLst>
            </a:pPr>
            <a:r>
              <a:rPr sz="2800" spc="-5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условия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7605" y="1318005"/>
            <a:ext cx="100133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0250" algn="l"/>
                <a:tab pos="2945130" algn="l"/>
                <a:tab pos="6844030" algn="l"/>
                <a:tab pos="8537575" algn="l"/>
                <a:tab pos="9858375" algn="l"/>
              </a:tabLst>
            </a:pPr>
            <a:r>
              <a:rPr sz="2400" spc="-5" dirty="0">
                <a:latin typeface="Calibri"/>
                <a:cs typeface="Calibri"/>
              </a:rPr>
              <a:t>дл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spc="-5" dirty="0">
                <a:latin typeface="Calibri"/>
                <a:cs typeface="Calibri"/>
              </a:rPr>
              <a:t>форм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ровани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эмо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льно-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нно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тн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о	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тн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ш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ния	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ён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а	</a:t>
            </a:r>
            <a:r>
              <a:rPr sz="2400" dirty="0">
                <a:latin typeface="Calibri"/>
                <a:cs typeface="Calibri"/>
              </a:rPr>
              <a:t>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621" y="1660905"/>
            <a:ext cx="55105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окружающему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миру,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другим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людям,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себе</a:t>
            </a:r>
            <a:r>
              <a:rPr sz="2400" dirty="0">
                <a:latin typeface="Calibri"/>
                <a:cs typeface="Calibri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1620" y="2118105"/>
            <a:ext cx="10012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35" algn="l"/>
                <a:tab pos="1517015" algn="l"/>
                <a:tab pos="2174875" algn="l"/>
                <a:tab pos="3734435" algn="l"/>
                <a:tab pos="5215890" algn="l"/>
                <a:tab pos="6915150" algn="l"/>
                <a:tab pos="7887970" algn="l"/>
                <a:tab pos="9834245" algn="l"/>
              </a:tabLst>
            </a:pPr>
            <a:r>
              <a:rPr sz="2400" dirty="0">
                <a:latin typeface="Calibri"/>
                <a:cs typeface="Calibri"/>
              </a:rPr>
              <a:t>-	усл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вия	</a:t>
            </a:r>
            <a:r>
              <a:rPr sz="2400" spc="-5" dirty="0">
                <a:latin typeface="Calibri"/>
                <a:cs typeface="Calibri"/>
              </a:rPr>
              <a:t>дл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бре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ения	</a:t>
            </a:r>
            <a:r>
              <a:rPr sz="2400" spc="-5" dirty="0">
                <a:latin typeface="Calibri"/>
                <a:cs typeface="Calibri"/>
              </a:rPr>
              <a:t>ре</a:t>
            </a:r>
            <a:r>
              <a:rPr sz="2400" spc="5" dirty="0">
                <a:latin typeface="Calibri"/>
                <a:cs typeface="Calibri"/>
              </a:rPr>
              <a:t>б</a:t>
            </a:r>
            <a:r>
              <a:rPr sz="2400" dirty="0">
                <a:latin typeface="Calibri"/>
                <a:cs typeface="Calibri"/>
              </a:rPr>
              <a:t>ён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м	п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	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а	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ль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ост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4404" y="2118106"/>
            <a:ext cx="159512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ос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туп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а	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творческого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624" y="2446986"/>
            <a:ext cx="88258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соответствии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традиционными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ценностями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российского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общества;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23" y="2903348"/>
            <a:ext cx="9800591" cy="168828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tabLst>
                <a:tab pos="240665" algn="l"/>
                <a:tab pos="1586865" algn="l"/>
                <a:tab pos="2364105" algn="l"/>
                <a:tab pos="4312285" algn="l"/>
                <a:tab pos="7181850" algn="l"/>
                <a:tab pos="9622155" algn="l"/>
              </a:tabLst>
            </a:pPr>
            <a:r>
              <a:rPr sz="2400" dirty="0">
                <a:latin typeface="Calibri"/>
                <a:cs typeface="Calibri"/>
              </a:rPr>
              <a:t>-	усл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вия	</a:t>
            </a:r>
            <a:r>
              <a:rPr sz="2400" spc="-10" dirty="0">
                <a:latin typeface="Calibri"/>
                <a:cs typeface="Calibri"/>
              </a:rPr>
              <a:t>д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стано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лени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я	самос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оя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те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льности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иц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иа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ти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вности	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взаимодействия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разных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общностях.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378075" algn="l"/>
                <a:tab pos="4668520" algn="l"/>
                <a:tab pos="6929120" algn="l"/>
              </a:tabLst>
            </a:pPr>
            <a:r>
              <a:rPr sz="2800" spc="-15" dirty="0">
                <a:solidFill>
                  <a:srgbClr val="843B0C"/>
                </a:solidFill>
                <a:latin typeface="Calibri"/>
                <a:cs typeface="Calibri"/>
              </a:rPr>
              <a:t>ТЕХНОЛОГИИ	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ПРЕДМЕТЫ	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ДЕЙСТВИЯ	</a:t>
            </a:r>
            <a:r>
              <a:rPr sz="2800" spc="-25" dirty="0">
                <a:solidFill>
                  <a:srgbClr val="385622"/>
                </a:solidFill>
                <a:latin typeface="Calibri"/>
                <a:cs typeface="Calibri"/>
              </a:rPr>
              <a:t>ТРАДИЦИИ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394" y="4563006"/>
            <a:ext cx="11598911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24685">
              <a:lnSpc>
                <a:spcPct val="119600"/>
              </a:lnSpc>
              <a:spcBef>
                <a:spcPts val="100"/>
              </a:spcBef>
            </a:pPr>
            <a:r>
              <a:rPr sz="2800" spc="-5" dirty="0">
                <a:solidFill>
                  <a:srgbClr val="2D75B6"/>
                </a:solidFill>
                <a:latin typeface="Calibri"/>
                <a:cs typeface="Calibri"/>
              </a:rPr>
              <a:t>ПОМЕЩЕНИЯ</a:t>
            </a:r>
            <a:r>
              <a:rPr sz="28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767070"/>
                </a:solidFill>
                <a:latin typeface="Calibri"/>
                <a:cs typeface="Calibri"/>
              </a:rPr>
              <a:t>ОБОРУДОВАНИЕ</a:t>
            </a:r>
            <a:r>
              <a:rPr sz="2800" spc="4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AFEF"/>
                </a:solidFill>
                <a:latin typeface="Calibri"/>
                <a:cs typeface="Calibri"/>
              </a:rPr>
              <a:t>ПРАВИЛА</a:t>
            </a:r>
            <a:r>
              <a:rPr sz="2800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C55A11"/>
                </a:solidFill>
                <a:latin typeface="Calibri"/>
                <a:cs typeface="Calibri"/>
              </a:rPr>
              <a:t>РИТУАЛЫ</a:t>
            </a:r>
            <a:r>
              <a:rPr sz="2800" spc="2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538235"/>
                </a:solidFill>
                <a:latin typeface="Calibri"/>
                <a:cs typeface="Calibri"/>
              </a:rPr>
              <a:t>ИСТОЧНИКИ </a:t>
            </a:r>
            <a:r>
              <a:rPr sz="2800" spc="-61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38235"/>
                </a:solidFill>
                <a:latin typeface="Calibri"/>
                <a:cs typeface="Calibri"/>
              </a:rPr>
              <a:t>ИНФОРМАЦИИ</a:t>
            </a:r>
            <a:r>
              <a:rPr sz="2800" spc="4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7E5F00"/>
                </a:solidFill>
                <a:latin typeface="Calibri"/>
                <a:cs typeface="Calibri"/>
              </a:rPr>
              <a:t>ЗАКОНЫ</a:t>
            </a:r>
            <a:r>
              <a:rPr sz="2800" spc="15" dirty="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7E5F00"/>
                </a:solidFill>
                <a:latin typeface="Calibri"/>
                <a:cs typeface="Calibri"/>
              </a:rPr>
              <a:t>ГРУППЫ</a:t>
            </a:r>
            <a:r>
              <a:rPr sz="2800" spc="30" dirty="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"/>
                <a:cs typeface="Calibri"/>
              </a:rPr>
              <a:t>МЕРОПРИЯТИЯ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1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841" y="369332"/>
            <a:ext cx="38328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latin typeface="Arial" pitchFamily="34" charset="0"/>
                <a:cs typeface="Arial" pitchFamily="34" charset="0"/>
              </a:rPr>
              <a:t>Например…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8199" y="893062"/>
            <a:ext cx="8971788" cy="5914644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4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6"/>
          <p:cNvSpPr txBox="1"/>
          <p:nvPr/>
        </p:nvSpPr>
        <p:spPr>
          <a:xfrm>
            <a:off x="1233119" y="1522984"/>
            <a:ext cx="979424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4370" marR="508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4444"/>
              <a:tabLst>
                <a:tab pos="780415" algn="l"/>
              </a:tabLst>
            </a:pP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b="1" i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sz="2400" b="1" i="1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</a:t>
            </a:r>
            <a:r>
              <a:rPr sz="2400" b="1" i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b="1" i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творческий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становлением</a:t>
            </a:r>
            <a:r>
              <a:rPr sz="2400" b="1" i="1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b="1" i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развитием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личности</a:t>
            </a:r>
            <a:r>
              <a:rPr sz="2400" b="1" i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 в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пространстве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700" marR="4055745">
              <a:lnSpc>
                <a:spcPct val="100000"/>
              </a:lnSpc>
            </a:pP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воспитания</a:t>
            </a:r>
            <a:r>
              <a:rPr sz="2400" b="1" i="1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400" b="1" i="1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sz="2400" b="1" i="1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управления </a:t>
            </a:r>
            <a:r>
              <a:rPr sz="2400" b="1" i="1" spc="-43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становлением 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развитием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личности </a:t>
            </a:r>
            <a:r>
              <a:rPr sz="2400" b="1" i="1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sz="2400" b="1" i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пространстве</a:t>
            </a:r>
            <a:r>
              <a:rPr sz="2400" b="1" i="1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i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образования.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0" y="1117599"/>
            <a:ext cx="10561321" cy="5740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6550" y="6014179"/>
            <a:ext cx="50838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Arial" pitchFamily="34" charset="0"/>
                <a:cs typeface="Arial" pitchFamily="34" charset="0"/>
              </a:rPr>
              <a:t>Не</a:t>
            </a:r>
            <a:r>
              <a:rPr sz="3600" i="0" spc="-45" dirty="0">
                <a:latin typeface="Arial" pitchFamily="34" charset="0"/>
                <a:cs typeface="Arial" pitchFamily="34" charset="0"/>
              </a:rPr>
              <a:t> </a:t>
            </a:r>
            <a:r>
              <a:rPr sz="3600" i="0" spc="-10" dirty="0">
                <a:latin typeface="Arial" pitchFamily="34" charset="0"/>
                <a:cs typeface="Arial" pitchFamily="34" charset="0"/>
              </a:rPr>
              <a:t>бойтесь</a:t>
            </a:r>
            <a:r>
              <a:rPr sz="3600" i="0" spc="-25" dirty="0">
                <a:latin typeface="Arial" pitchFamily="34" charset="0"/>
                <a:cs typeface="Arial" pitchFamily="34" charset="0"/>
              </a:rPr>
              <a:t> </a:t>
            </a:r>
            <a:r>
              <a:rPr sz="3600" i="0" dirty="0">
                <a:latin typeface="Arial" pitchFamily="34" charset="0"/>
                <a:cs typeface="Arial" pitchFamily="34" charset="0"/>
              </a:rPr>
              <a:t>списывать!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509" y="155938"/>
            <a:ext cx="561939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40" dirty="0">
                <a:latin typeface="Arial" pitchFamily="34" charset="0"/>
                <a:cs typeface="Arial" pitchFamily="34" charset="0"/>
              </a:rPr>
              <a:t>Про</a:t>
            </a:r>
            <a:r>
              <a:rPr sz="4000" b="1" spc="-120" dirty="0">
                <a:latin typeface="Arial" pitchFamily="34" charset="0"/>
                <a:cs typeface="Arial" pitchFamily="34" charset="0"/>
              </a:rPr>
              <a:t> </a:t>
            </a:r>
            <a:r>
              <a:rPr sz="4000" b="1" spc="-40" dirty="0">
                <a:latin typeface="Arial" pitchFamily="34" charset="0"/>
                <a:cs typeface="Arial" pitchFamily="34" charset="0"/>
              </a:rPr>
              <a:t>партнеров…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62" y="1097844"/>
            <a:ext cx="7994055" cy="5427076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4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0360" y="2176398"/>
            <a:ext cx="2204085" cy="36830"/>
          </a:xfrm>
          <a:custGeom>
            <a:avLst/>
            <a:gdLst/>
            <a:ahLst/>
            <a:cxnLst/>
            <a:rect l="l" t="t" r="r" b="b"/>
            <a:pathLst>
              <a:path w="2204084" h="36829">
                <a:moveTo>
                  <a:pt x="2203704" y="0"/>
                </a:moveTo>
                <a:lnTo>
                  <a:pt x="0" y="0"/>
                </a:lnTo>
                <a:lnTo>
                  <a:pt x="0" y="36575"/>
                </a:lnTo>
                <a:lnTo>
                  <a:pt x="2203704" y="36575"/>
                </a:lnTo>
                <a:lnTo>
                  <a:pt x="22037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827" y="1744729"/>
            <a:ext cx="11389360" cy="30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755">
              <a:lnSpc>
                <a:spcPct val="100000"/>
              </a:lnSpc>
              <a:spcBef>
                <a:spcPts val="100"/>
              </a:spcBef>
            </a:pPr>
            <a:r>
              <a:rPr sz="4400" i="1" spc="-50" dirty="0">
                <a:solidFill>
                  <a:srgbClr val="C00000"/>
                </a:solidFill>
                <a:latin typeface="Calibri Light"/>
                <a:cs typeface="Calibri Light"/>
              </a:rPr>
              <a:t>Контрольный</a:t>
            </a:r>
            <a:r>
              <a:rPr sz="4400" i="1" spc="-6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i="1" spc="-45" dirty="0">
                <a:solidFill>
                  <a:srgbClr val="C00000"/>
                </a:solidFill>
                <a:latin typeface="Calibri Light"/>
                <a:cs typeface="Calibri Light"/>
              </a:rPr>
              <a:t>выстрел</a:t>
            </a:r>
            <a:r>
              <a:rPr sz="4400" i="1" spc="-6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i="1" spc="-30" dirty="0">
                <a:solidFill>
                  <a:srgbClr val="C00000"/>
                </a:solidFill>
                <a:latin typeface="Calibri Light"/>
                <a:cs typeface="Calibri Light"/>
              </a:rPr>
              <a:t>вопрос</a:t>
            </a:r>
            <a:endParaRPr sz="4400" dirty="0">
              <a:latin typeface="Calibri Light"/>
              <a:cs typeface="Calibri Light"/>
            </a:endParaRPr>
          </a:p>
          <a:p>
            <a:pPr marL="12700" marR="5080" indent="322580">
              <a:lnSpc>
                <a:spcPct val="168900"/>
              </a:lnSpc>
              <a:spcBef>
                <a:spcPts val="830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ли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использовать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имеющуюся РПВ,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корректируя</a:t>
            </a:r>
            <a:r>
              <a:rPr sz="4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её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 в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4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 п.29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r>
              <a:rPr sz="4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30" dirty="0">
                <a:solidFill>
                  <a:srgbClr val="001F5F"/>
                </a:solidFill>
                <a:latin typeface="Calibri"/>
                <a:cs typeface="Calibri"/>
              </a:rPr>
              <a:t>ДО?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8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3600" y="1981200"/>
            <a:ext cx="8001000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Лапкина Юлия Владимировна, 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заместитель директора, 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методист МБУ ДПО «Центр экспертизы, мониторинга и информационно-методического сопровождения»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Тел.: 8(8313)25-05-01,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  <a:hlinkClick r:id="rId2"/>
              </a:rPr>
              <a:t>yulialapkina2008@mail.ru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580467"/>
            <a:ext cx="1828800" cy="1828800"/>
          </a:xfrm>
          <a:prstGeom prst="rect">
            <a:avLst/>
          </a:prstGeom>
          <a:effectLst>
            <a:glow>
              <a:srgbClr val="052F61">
                <a:alpha val="74000"/>
              </a:srgbClr>
            </a:glow>
            <a:reflection endPos="0" dir="5400000" sy="-100000" algn="bl" rotWithShape="0"/>
          </a:effec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443609" y="128978"/>
            <a:ext cx="93122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40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части:</a:t>
            </a:r>
            <a:r>
              <a:rPr sz="4000" spc="-6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инвариантная</a:t>
            </a:r>
            <a:r>
              <a:rPr sz="4000" spc="-6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40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0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вариативная</a:t>
            </a: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4216" y="1839267"/>
            <a:ext cx="5374393" cy="4259212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3593085" y="4371290"/>
            <a:ext cx="155003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136" y="2048689"/>
            <a:ext cx="7624061" cy="4653379"/>
          </a:xfrm>
          <a:prstGeom prst="rect">
            <a:avLst/>
          </a:prstGeom>
        </p:spPr>
      </p:pic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752600" y="283069"/>
            <a:ext cx="10236200" cy="397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10"/>
              </a:lnSpc>
            </a:pPr>
            <a:r>
              <a:rPr sz="2800" b="1" spc="-1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Узкоспециализированная</a:t>
            </a:r>
            <a:r>
              <a:rPr sz="2800" b="1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2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sz="2800" b="1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ДОО,</a:t>
            </a:r>
            <a:r>
              <a:rPr sz="2800" b="1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вытекающая</a:t>
            </a:r>
            <a:r>
              <a:rPr sz="2800" b="1" spc="-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sz="2800" b="1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его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182369" y="735456"/>
            <a:ext cx="6742431" cy="42319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60"/>
              </a:lnSpc>
            </a:pPr>
            <a:r>
              <a:rPr sz="2800" b="1" i="1" spc="-5" dirty="0">
                <a:latin typeface="Arial" pitchFamily="34" charset="0"/>
                <a:cs typeface="Arial" pitchFamily="34" charset="0"/>
              </a:rPr>
              <a:t>социального</a:t>
            </a:r>
            <a:r>
              <a:rPr sz="2800" b="1" i="1" spc="-55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i="1" spc="-30" dirty="0">
                <a:latin typeface="Arial" pitchFamily="34" charset="0"/>
                <a:cs typeface="Arial" pitchFamily="34" charset="0"/>
              </a:rPr>
              <a:t>контекста</a:t>
            </a:r>
            <a:r>
              <a:rPr sz="2800" b="1" i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i="1" dirty="0">
                <a:latin typeface="Arial" pitchFamily="34" charset="0"/>
                <a:cs typeface="Arial" pitchFamily="34" charset="0"/>
              </a:rPr>
              <a:t>и</a:t>
            </a:r>
            <a:r>
              <a:rPr sz="2800" b="1" i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i="1" spc="-15" dirty="0">
                <a:latin typeface="Arial" pitchFamily="34" charset="0"/>
                <a:cs typeface="Arial" pitchFamily="34" charset="0"/>
              </a:rPr>
              <a:t>окружения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064105" y="1542036"/>
            <a:ext cx="20269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latin typeface="Arial" pitchFamily="34" charset="0"/>
                <a:cs typeface="Arial" pitchFamily="34" charset="0"/>
              </a:rPr>
              <a:t>Это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про </a:t>
            </a:r>
            <a:r>
              <a:rPr sz="2400" spc="-25" dirty="0">
                <a:latin typeface="Arial" pitchFamily="34" charset="0"/>
                <a:cs typeface="Arial" pitchFamily="34" charset="0"/>
              </a:rPr>
              <a:t>ЧТО?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173736" y="379846"/>
            <a:ext cx="2748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Разберемся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553722" y="1274815"/>
            <a:ext cx="35407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Социальный</a:t>
            </a:r>
            <a:r>
              <a:rPr sz="20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КОНТЕКСТ</a:t>
            </a:r>
            <a:endParaRPr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872478" y="1207435"/>
            <a:ext cx="38176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Социальное</a:t>
            </a:r>
            <a:r>
              <a:rPr sz="20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ОКРУЖЕНИЕ</a:t>
            </a:r>
            <a:endParaRPr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503756" y="1594774"/>
            <a:ext cx="5640705" cy="3926840"/>
            <a:chOff x="59251" y="1619790"/>
            <a:chExt cx="5640705" cy="3926840"/>
          </a:xfrm>
        </p:grpSpPr>
        <p:pic>
          <p:nvPicPr>
            <p:cNvPr id="8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51" y="1619790"/>
              <a:ext cx="5640692" cy="3926267"/>
            </a:xfrm>
            <a:prstGeom prst="rect">
              <a:avLst/>
            </a:prstGeom>
          </p:spPr>
        </p:pic>
        <p:pic>
          <p:nvPicPr>
            <p:cNvPr id="9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931" y="1778508"/>
              <a:ext cx="5143500" cy="3429000"/>
            </a:xfrm>
            <a:prstGeom prst="rect">
              <a:avLst/>
            </a:prstGeom>
          </p:spPr>
        </p:pic>
      </p:grpSp>
      <p:grpSp>
        <p:nvGrpSpPr>
          <p:cNvPr id="10" name="object 8"/>
          <p:cNvGrpSpPr/>
          <p:nvPr/>
        </p:nvGrpSpPr>
        <p:grpSpPr>
          <a:xfrm>
            <a:off x="6144448" y="1516216"/>
            <a:ext cx="5756911" cy="4005579"/>
            <a:chOff x="6399133" y="1516216"/>
            <a:chExt cx="5756910" cy="4005579"/>
          </a:xfrm>
        </p:grpSpPr>
        <p:pic>
          <p:nvPicPr>
            <p:cNvPr id="11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9133" y="1516216"/>
              <a:ext cx="5756433" cy="4005398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7771" y="1674876"/>
              <a:ext cx="5262371" cy="3508247"/>
            </a:xfrm>
            <a:prstGeom prst="rect">
              <a:avLst/>
            </a:prstGeom>
          </p:spPr>
        </p:pic>
      </p:grpSp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2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174239" y="195445"/>
            <a:ext cx="3990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Куда</a:t>
            </a:r>
            <a:r>
              <a:rPr sz="3600" spc="-17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двигаться?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72042"/>
              </p:ext>
            </p:extLst>
          </p:nvPr>
        </p:nvGraphicFramePr>
        <p:xfrm>
          <a:off x="364489" y="1409700"/>
          <a:ext cx="11403330" cy="5305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1665"/>
                <a:gridCol w="5701665"/>
              </a:tblGrid>
              <a:tr h="5105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простом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русском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умном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педагогическом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0805" marR="20732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уход </a:t>
                      </a:r>
                      <a:r>
                        <a:rPr sz="28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за </a:t>
                      </a:r>
                      <a:r>
                        <a:rPr sz="2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прилегающими </a:t>
                      </a:r>
                      <a:r>
                        <a:rPr sz="2800" spc="-6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территориями</a:t>
                      </a:r>
                      <a:endParaRPr sz="28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Воспитание</a:t>
                      </a:r>
                      <a:r>
                        <a:rPr sz="20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ответственного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отношения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месту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своего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проживания,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20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потребности </a:t>
                      </a:r>
                      <a:r>
                        <a:rPr sz="2000" spc="-4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поддерживать</a:t>
                      </a:r>
                      <a:r>
                        <a:rPr sz="2000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чистоте</a:t>
                      </a:r>
                      <a:r>
                        <a:rPr sz="20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территорию</a:t>
                      </a:r>
                      <a:r>
                        <a:rPr sz="2000" spc="-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ДОО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9189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вторичная переработка</a:t>
                      </a:r>
                      <a:r>
                        <a:rPr sz="2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мусора</a:t>
                      </a:r>
                      <a:endParaRPr sz="280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820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Воспитание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культуры</a:t>
                      </a:r>
                      <a:r>
                        <a:rPr sz="1800" spc="37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осознанного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потребления, </a:t>
                      </a:r>
                      <a:r>
                        <a:rPr sz="1800" spc="-3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содействие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формированию жизненной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позиции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«Ноль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отходов»</a:t>
                      </a:r>
                      <a:endParaRPr sz="18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поддержка </a:t>
                      </a:r>
                      <a:r>
                        <a:rPr sz="2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бездомных</a:t>
                      </a:r>
                      <a:r>
                        <a:rPr sz="28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животных</a:t>
                      </a:r>
                      <a:endParaRPr sz="280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645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Воспитание</a:t>
                      </a:r>
                      <a:r>
                        <a:rPr sz="20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ответственного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отношения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к </a:t>
                      </a:r>
                      <a:r>
                        <a:rPr sz="20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домашним животным: быть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ответе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за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тех, 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кого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приручили</a:t>
                      </a: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9189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сопровождение</a:t>
                      </a:r>
                      <a:r>
                        <a:rPr sz="28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пожилых </a:t>
                      </a:r>
                      <a:r>
                        <a:rPr sz="28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людей</a:t>
                      </a:r>
                      <a:endParaRPr sz="280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6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Воспитание</a:t>
                      </a:r>
                      <a:r>
                        <a:rPr sz="2000" spc="2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милосердия</a:t>
                      </a:r>
                      <a:r>
                        <a:rPr sz="2000" spc="2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2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доброты</a:t>
                      </a:r>
                      <a:r>
                        <a:rPr sz="2000" spc="26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2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пожилым</a:t>
                      </a:r>
                      <a:r>
                        <a:rPr sz="2000" spc="2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spc="-434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беспомощным</a:t>
                      </a:r>
                      <a:r>
                        <a:rPr sz="20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людям,</a:t>
                      </a:r>
                      <a:r>
                        <a:rPr sz="20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живущим</a:t>
                      </a:r>
                      <a:r>
                        <a:rPr sz="20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рядом.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9448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«красота</a:t>
                      </a:r>
                      <a:r>
                        <a:rPr sz="28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8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наших </a:t>
                      </a:r>
                      <a:r>
                        <a:rPr sz="28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руках»</a:t>
                      </a:r>
                      <a:endParaRPr sz="280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2355215" algn="l"/>
                          <a:tab pos="4324985" algn="l"/>
                        </a:tabLst>
                      </a:pP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Форм</a:t>
                      </a:r>
                      <a:r>
                        <a:rPr sz="20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рован</a:t>
                      </a:r>
                      <a:r>
                        <a:rPr sz="20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	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ре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ности	э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тичес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облагораживать</a:t>
                      </a:r>
                      <a:r>
                        <a:rPr sz="20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территорию</a:t>
                      </a:r>
                      <a:r>
                        <a:rPr sz="2000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ДОО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свою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группу.</a:t>
                      </a:r>
                      <a:endParaRPr sz="20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7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199639" y="369562"/>
            <a:ext cx="31292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Проверь</a:t>
            </a:r>
            <a:r>
              <a:rPr sz="3600" b="1" spc="-11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себя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07877" y="1434618"/>
            <a:ext cx="10909935" cy="454611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любви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родному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поселку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привычки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раздельному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сбору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мусора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marR="277495" indent="-515620">
              <a:lnSpc>
                <a:spcPts val="3030"/>
              </a:lnSpc>
              <a:spcBef>
                <a:spcPts val="10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чувства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заботы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доброты</a:t>
            </a:r>
            <a:r>
              <a:rPr sz="2400"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отношению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больным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2400" spc="-6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слабым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marR="1341755" indent="-515620">
              <a:lnSpc>
                <a:spcPts val="3020"/>
              </a:lnSpc>
              <a:spcBef>
                <a:spcPts val="9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привычки</a:t>
            </a:r>
            <a:r>
              <a:rPr sz="2400" spc="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разделять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мусор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сдавать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sz="2400" spc="-6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переработку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любви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прекрасному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Приобщение</a:t>
            </a:r>
            <a:r>
              <a:rPr sz="24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труду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способности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сотрудничеству</a:t>
            </a:r>
            <a:r>
              <a:rPr sz="2400" spc="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sz="24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400"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коллективе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потребности</a:t>
            </a:r>
            <a:r>
              <a:rPr sz="2400" spc="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заботиться</a:t>
            </a:r>
            <a:r>
              <a:rPr sz="2400" spc="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домашних</a:t>
            </a:r>
            <a:r>
              <a:rPr sz="2400"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животных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8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352042" y="249065"/>
            <a:ext cx="245491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4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sz="40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40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4000" spc="-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</a:t>
            </a:r>
            <a:r>
              <a:rPr sz="4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506272" y="1423542"/>
            <a:ext cx="11256645" cy="53065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7685" marR="145415" indent="-515620">
              <a:lnSpc>
                <a:spcPts val="2690"/>
              </a:lnSpc>
              <a:spcBef>
                <a:spcPts val="7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любви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к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родному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поселку:</a:t>
            </a:r>
            <a:r>
              <a:rPr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конкретизировать,</a:t>
            </a:r>
            <a:r>
              <a:rPr sz="2400" spc="4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sz="2400" spc="-6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проявлять</a:t>
            </a:r>
            <a:r>
              <a:rPr sz="2400" spc="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свою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любовь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b="1" spc="2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привычки</a:t>
            </a:r>
            <a:r>
              <a:rPr sz="2400" b="1" spc="2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4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раздельному</a:t>
            </a:r>
            <a:r>
              <a:rPr sz="2400" b="1" spc="4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сбору</a:t>
            </a:r>
            <a:r>
              <a:rPr sz="24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мусора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623570" indent="-515620">
              <a:lnSpc>
                <a:spcPts val="2690"/>
              </a:lnSpc>
              <a:spcBef>
                <a:spcPts val="9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чувства</a:t>
            </a:r>
            <a:r>
              <a:rPr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заботы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доброты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по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отношению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к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больным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 </a:t>
            </a:r>
            <a:r>
              <a:rPr sz="2400" spc="-6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слабым: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конкретизировать</a:t>
            </a:r>
            <a:r>
              <a:rPr sz="2400" spc="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категорию</a:t>
            </a:r>
            <a:r>
              <a:rPr sz="2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больных</a:t>
            </a:r>
            <a:r>
              <a:rPr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слабых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1425575" indent="-515620">
              <a:lnSpc>
                <a:spcPts val="2690"/>
              </a:lnSpc>
              <a:spcBef>
                <a:spcPts val="9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sz="2400" b="1" spc="3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привычки</a:t>
            </a:r>
            <a:r>
              <a:rPr sz="2400" b="1" spc="2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разделять</a:t>
            </a:r>
            <a:r>
              <a:rPr sz="2400" b="1" spc="3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мусор</a:t>
            </a:r>
            <a:r>
              <a:rPr sz="2400" b="1" spc="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b="1" spc="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сдавать</a:t>
            </a:r>
            <a:r>
              <a:rPr sz="2400" b="1" spc="2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sz="2400" b="1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sz="2400" b="1" spc="-6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переработку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1384935" indent="-515620">
              <a:lnSpc>
                <a:spcPts val="2690"/>
              </a:lnSpc>
              <a:spcBef>
                <a:spcPts val="99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любви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к</a:t>
            </a:r>
            <a:r>
              <a:rPr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прекрасному: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2400" spc="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есть</a:t>
            </a:r>
            <a:r>
              <a:rPr sz="2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любовь</a:t>
            </a:r>
            <a:r>
              <a:rPr sz="2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2400" spc="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есть </a:t>
            </a:r>
            <a:r>
              <a:rPr sz="2400" spc="-6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прекрасное?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Приобщение к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35" dirty="0">
                <a:latin typeface="Arial" pitchFamily="34" charset="0"/>
                <a:cs typeface="Arial" pitchFamily="34" charset="0"/>
              </a:rPr>
              <a:t>труду:</a:t>
            </a:r>
            <a:r>
              <a:rPr sz="2400" spc="3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sz="2400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будем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приобщаться</a:t>
            </a:r>
            <a:r>
              <a:rPr sz="2400" spc="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5080" indent="-515620">
              <a:lnSpc>
                <a:spcPts val="2690"/>
              </a:lnSpc>
              <a:spcBef>
                <a:spcPts val="9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Arial" pitchFamily="34" charset="0"/>
                <a:cs typeface="Arial" pitchFamily="34" charset="0"/>
              </a:rPr>
              <a:t>Формирование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способности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к</a:t>
            </a:r>
            <a:r>
              <a:rPr sz="2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сотрудничеству</a:t>
            </a:r>
            <a:r>
              <a:rPr sz="2400" spc="4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и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жизни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в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коллективе: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2400" spc="-6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каком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коллективе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</a:t>
            </a:r>
            <a:r>
              <a:rPr sz="2400" spc="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проявления</a:t>
            </a:r>
            <a:r>
              <a:rPr sz="2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способности?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b="1" spc="3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потребности</a:t>
            </a:r>
            <a:r>
              <a:rPr sz="2400" b="1" spc="2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заботиться</a:t>
            </a:r>
            <a:r>
              <a:rPr sz="2400" b="1" spc="3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400" b="1" spc="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домашних</a:t>
            </a:r>
            <a:r>
              <a:rPr sz="2400" b="1" spc="2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животных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0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489231" y="180956"/>
            <a:ext cx="1039121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sz="3600" spc="-6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sz="3600" spc="-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разложить</a:t>
            </a:r>
            <a:r>
              <a:rPr sz="3600" spc="-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3600" spc="-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полочкам</a:t>
            </a:r>
            <a:r>
              <a:rPr sz="3600" spc="-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3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z="3600" spc="-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spc="-3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направлениям</a:t>
            </a:r>
            <a:r>
              <a:rPr lang="ru-RU" sz="3600" spc="-3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28857" y="1414276"/>
            <a:ext cx="11451591" cy="477823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09625" marR="808990" indent="5715">
              <a:lnSpc>
                <a:spcPts val="3020"/>
              </a:lnSpc>
              <a:spcBef>
                <a:spcPts val="480"/>
              </a:spcBef>
            </a:pPr>
            <a:r>
              <a:rPr sz="24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sz="2400" spc="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2400" spc="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sz="2400" spc="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культуры</a:t>
            </a:r>
            <a:r>
              <a:rPr sz="2400" spc="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осознанного</a:t>
            </a:r>
            <a:r>
              <a:rPr sz="240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потребления, </a:t>
            </a:r>
            <a:r>
              <a:rPr sz="2400" spc="-62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содействие</a:t>
            </a:r>
            <a:r>
              <a:rPr sz="2400" spc="1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формированию</a:t>
            </a:r>
            <a:r>
              <a:rPr sz="2400" spc="3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жизненной</a:t>
            </a:r>
            <a:r>
              <a:rPr sz="2400" spc="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позиции</a:t>
            </a:r>
            <a:r>
              <a:rPr sz="2400" spc="25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«Ноль</a:t>
            </a:r>
            <a:r>
              <a:rPr sz="2400" spc="2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30" dirty="0">
                <a:solidFill>
                  <a:srgbClr val="006FC0"/>
                </a:solidFill>
                <a:latin typeface="Arial" pitchFamily="34" charset="0"/>
                <a:cs typeface="Arial" pitchFamily="34" charset="0"/>
              </a:rPr>
              <a:t>отходов»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Задачи</a:t>
            </a:r>
            <a:r>
              <a:rPr sz="2400" u="heavy" spc="-1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sz="2400" u="heavy" spc="-1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itchFamily="34" charset="0"/>
                <a:cs typeface="Arial" pitchFamily="34" charset="0"/>
              </a:rPr>
              <a:t>(направления)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har char="-"/>
              <a:tabLst>
                <a:tab pos="240665" algn="l"/>
                <a:tab pos="241300" algn="l"/>
              </a:tabLst>
            </a:pP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Раздельный</a:t>
            </a:r>
            <a:r>
              <a:rPr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</a:t>
            </a:r>
            <a:r>
              <a:rPr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мусора,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накапливаемого</a:t>
            </a:r>
            <a:r>
              <a:rPr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течении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дня.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marR="5080" indent="-228600">
              <a:lnSpc>
                <a:spcPts val="2160"/>
              </a:lnSpc>
              <a:spcBef>
                <a:spcPts val="1025"/>
              </a:spcBef>
              <a:buChar char="-"/>
              <a:tabLst>
                <a:tab pos="240665" algn="l"/>
                <a:tab pos="241300" algn="l"/>
              </a:tabLst>
            </a:pP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Проявление</a:t>
            </a:r>
            <a:r>
              <a:rPr spc="2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ответственного</a:t>
            </a:r>
            <a:r>
              <a:rPr spc="2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отношения</a:t>
            </a:r>
            <a:r>
              <a:rPr spc="30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pc="2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людям,</a:t>
            </a:r>
            <a:r>
              <a:rPr spc="28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живущим</a:t>
            </a:r>
            <a:r>
              <a:rPr spc="2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рядом:</a:t>
            </a:r>
            <a:r>
              <a:rPr spc="2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pc="30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семье,</a:t>
            </a:r>
            <a:r>
              <a:rPr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pc="2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группе</a:t>
            </a:r>
            <a:r>
              <a:rPr spc="2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сада,</a:t>
            </a:r>
            <a:r>
              <a:rPr spc="2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соседям </a:t>
            </a:r>
            <a:r>
              <a:rPr spc="-43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(помочь,</a:t>
            </a:r>
            <a:r>
              <a:rPr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позаботиться,</a:t>
            </a:r>
            <a:r>
              <a:rPr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пожалеть,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поиграть</a:t>
            </a:r>
            <a:r>
              <a:rPr spc="-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др.).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-"/>
              <a:tabLst>
                <a:tab pos="240665" algn="l"/>
                <a:tab pos="241300" algn="l"/>
              </a:tabLst>
            </a:pP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Коллективные</a:t>
            </a:r>
            <a:r>
              <a:rPr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</a:t>
            </a:r>
            <a:r>
              <a:rPr spc="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поддержанию</a:t>
            </a:r>
            <a:r>
              <a:rPr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чистоты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порядка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pc="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территории</a:t>
            </a:r>
            <a:r>
              <a:rPr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ДОО.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marR="6985" indent="-228600">
              <a:lnSpc>
                <a:spcPts val="2160"/>
              </a:lnSpc>
              <a:spcBef>
                <a:spcPts val="1030"/>
              </a:spcBef>
              <a:buChar char="-"/>
              <a:tabLst>
                <a:tab pos="240665" algn="l"/>
                <a:tab pos="241300" algn="l"/>
              </a:tabLst>
            </a:pP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Исследование</a:t>
            </a:r>
            <a:r>
              <a:rPr spc="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влияния</a:t>
            </a:r>
            <a:r>
              <a:rPr spc="1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разных</a:t>
            </a:r>
            <a:r>
              <a:rPr spc="1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отходов</a:t>
            </a:r>
            <a:r>
              <a:rPr spc="1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pc="15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окружающую</a:t>
            </a:r>
            <a:r>
              <a:rPr spc="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среду:</a:t>
            </a:r>
            <a:r>
              <a:rPr spc="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</a:t>
            </a:r>
            <a:r>
              <a:rPr spc="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экспериментов,</a:t>
            </a:r>
            <a:r>
              <a:rPr spc="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spc="-43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литературных</a:t>
            </a:r>
            <a:r>
              <a:rPr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интернет-источников.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-"/>
              <a:tabLst>
                <a:tab pos="240665" algn="l"/>
                <a:tab pos="241300" algn="l"/>
              </a:tabLst>
            </a:pP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Знакомство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pc="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понятием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экологически</a:t>
            </a:r>
            <a:r>
              <a:rPr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чистых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продуктов</a:t>
            </a:r>
            <a:r>
              <a:rPr spc="-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питания.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Char char="-"/>
              <a:tabLst>
                <a:tab pos="240665" algn="l"/>
                <a:tab pos="241300" algn="l"/>
              </a:tabLst>
            </a:pP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привычки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использовать</a:t>
            </a:r>
            <a:r>
              <a:rPr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многоразовую</a:t>
            </a:r>
            <a:r>
              <a:rPr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тару: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пакеты,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сумки,</a:t>
            </a:r>
            <a:r>
              <a:rPr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посуду.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-"/>
              <a:tabLst>
                <a:tab pos="240665" algn="l"/>
                <a:tab pos="241300" algn="l"/>
              </a:tabLst>
            </a:pP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«Вторая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упаковки»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</a:t>
            </a:r>
            <a:r>
              <a:rPr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игрушек</a:t>
            </a:r>
            <a:r>
              <a:rPr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предметов</a:t>
            </a:r>
            <a:r>
              <a:rPr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декора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группу.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34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785</Words>
  <Application>Microsoft Office PowerPoint</Application>
  <PresentationFormat>Широкоэкранный</PresentationFormat>
  <Paragraphs>120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MT</vt:lpstr>
      <vt:lpstr>Calibri</vt:lpstr>
      <vt:lpstr>Calibri Light</vt:lpstr>
      <vt:lpstr>Times New Roman</vt:lpstr>
      <vt:lpstr>Тема Office</vt:lpstr>
      <vt:lpstr>Рабочая программа воспитания ДОО</vt:lpstr>
      <vt:lpstr>Презентация PowerPoint</vt:lpstr>
      <vt:lpstr>2 части: инвариантная и вариативная</vt:lpstr>
      <vt:lpstr>Узкоспециализированная цель ДОО, вытекающая из его</vt:lpstr>
      <vt:lpstr>Разберемся</vt:lpstr>
      <vt:lpstr>Куда двигаться?</vt:lpstr>
      <vt:lpstr>Проверь себя</vt:lpstr>
      <vt:lpstr>Проверил!</vt:lpstr>
      <vt:lpstr>Как цель разложить по полочкам по направлениям?</vt:lpstr>
      <vt:lpstr>Презентация PowerPoint</vt:lpstr>
      <vt:lpstr>Презентация PowerPoint</vt:lpstr>
      <vt:lpstr>Значит ОН существует!</vt:lpstr>
      <vt:lpstr>Презентация PowerPoint</vt:lpstr>
      <vt:lpstr>Лайфхак рождения Уклада</vt:lpstr>
      <vt:lpstr>Это Вы можете!!!</vt:lpstr>
      <vt:lpstr>Чувствуете уверенность, что всё получится?</vt:lpstr>
      <vt:lpstr>Про воспитывающую среду…</vt:lpstr>
      <vt:lpstr>Что общего между условиями  и карманным фонариком?</vt:lpstr>
      <vt:lpstr>Например…</vt:lpstr>
      <vt:lpstr>Не бойтесь списывать!</vt:lpstr>
      <vt:lpstr>Про партнеров…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1</cp:lastModifiedBy>
  <cp:revision>12</cp:revision>
  <dcterms:created xsi:type="dcterms:W3CDTF">2021-09-20T10:22:57Z</dcterms:created>
  <dcterms:modified xsi:type="dcterms:W3CDTF">2024-02-12T09:59:02Z</dcterms:modified>
</cp:coreProperties>
</file>