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7" r:id="rId5"/>
    <p:sldId id="262" r:id="rId6"/>
    <p:sldId id="264" r:id="rId7"/>
    <p:sldId id="266" r:id="rId8"/>
    <p:sldId id="257" r:id="rId9"/>
    <p:sldId id="268" r:id="rId10"/>
    <p:sldId id="269" r:id="rId11"/>
    <p:sldId id="261" r:id="rId12"/>
    <p:sldId id="25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-846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07D405-684C-4360-91AD-DC8BF3097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189" y="5505650"/>
            <a:ext cx="10485118" cy="1238401"/>
          </a:xfrm>
        </p:spPr>
        <p:txBody>
          <a:bodyPr anchor="b"/>
          <a:lstStyle>
            <a:lvl1pPr algn="ctr">
              <a:defRPr sz="6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2949034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FAF718-2F47-4C9B-BC3C-D07CC4484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5A0B8AA-6A60-4EF1-9EF8-FBEACD25A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2E6F310-CB84-4A48-A944-FD98ED10A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CE8-3F6A-4BF0-B696-E41D878C3627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C37959B-B011-4608-B59E-C46214353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C4204D5-F2EB-4636-9260-7D716E5E0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3757-6583-453F-9E13-0717865B38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1216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DC542A40-970A-4D8B-A91A-2CB4AB2D0E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A31B9E5-B13A-4E68-9126-B4BBDBC15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5F4734E-AF72-46B8-9D6E-A8A64F65F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CE8-3F6A-4BF0-B696-E41D878C3627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D0E370B-4AFF-4F94-988B-6601C9A6A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13B6982-4FE5-412F-B139-FD2B30721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3757-6583-453F-9E13-0717865B38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8930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4DA034-55C1-4C7C-A500-3990274EF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027" y="1"/>
            <a:ext cx="10724874" cy="1039528"/>
          </a:xfrm>
          <a:effectLst/>
        </p:spPr>
        <p:txBody>
          <a:bodyPr/>
          <a:lstStyle>
            <a:lvl1pPr>
              <a:defRPr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D4A5A17-4773-4EB2-A283-A3A391C00523}"/>
              </a:ext>
            </a:extLst>
          </p:cNvPr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effectLst/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  <a:effectLst/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  <a:effectLst/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  <a:effectLst/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  <a:effectLst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B611253-C292-4F41-96B5-20CE88A79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CE8-3F6A-4BF0-B696-E41D878C3627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D6EACD3-5538-4D79-9486-188B0D5E7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C85A5CE-BF9D-4465-89F8-76AFC552D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3757-6583-453F-9E13-0717865B38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5340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9B031C-BA0F-4076-AC29-2FF647038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5A0B171-AAC6-4A4B-82C9-29D758F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BE6020B-D77D-46D8-B709-F268D6BCB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CE8-3F6A-4BF0-B696-E41D878C3627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B078F9F-91D0-4D32-8A58-4BB776341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8068185-6E23-4302-BF40-6153052E2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3757-6583-453F-9E13-0717865B38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1957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EA82C7-6323-4AA7-A700-3F3E3B82C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CD3A23-C447-40C0-A31D-5685AAAFF7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1D922C0-3357-4637-B1CC-FE9EAD327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76948FE-C152-4B21-A489-112612FFA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CE8-3F6A-4BF0-B696-E41D878C3627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AA56E3D-2DA6-479A-9A18-CA157F8A2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CB97DE2-025B-4136-8230-4361CCD5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3757-6583-453F-9E13-0717865B38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648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6F7CF9B-B1A1-4537-879D-22653241B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9E7D548-F0E1-419D-A410-F32D39AA4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0FE4DE8-ACC0-46E7-A273-375B2289F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1C5E33B-8D0C-439E-95C3-7096B7373C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9ECC255-90F5-481B-A3F1-37A0F9E30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1BD82D1-BA4A-4C32-B7F0-64248F37C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CE8-3F6A-4BF0-B696-E41D878C3627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BDF99A7A-7A11-4BA3-8333-3115AA8B2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ADDA4916-EE49-4262-8C10-AB880196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3757-6583-453F-9E13-0717865B38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4222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C6DCEC-AF03-4C21-BEA9-87C030726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EEB25B2-D98E-42B0-B5C4-EC2E16CE7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CE8-3F6A-4BF0-B696-E41D878C3627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8F1D5161-9A7D-4E1C-8C9E-F5BBDCC05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CE3ABF2-EACE-4170-937F-481CAE1BF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3757-6583-453F-9E13-0717865B38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6261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EE6F42E-9945-4A0C-B76F-609147B3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CE8-3F6A-4BF0-B696-E41D878C3627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1C56CB4-2B48-40AA-B741-CBFF00B20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1AB5DC2-3910-4477-882E-9F1EBC4DD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3757-6583-453F-9E13-0717865B38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2838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8325E7-2335-4DB0-B43E-0E7E01845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1C409F-4F51-45AE-A6FD-D3FACB80E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6571E13-D781-44D7-9FA3-85D5F1B73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6BB16B4-0686-4F03-B587-ECD794200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CE8-3F6A-4BF0-B696-E41D878C3627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EFC7B53-8E98-42ED-BA6F-B146206D7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D4F0F3B-8294-4626-B5DB-78A4BB841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3757-6583-453F-9E13-0717865B38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5450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DC2D99-3B6F-4257-9CA1-78EFE8602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147174E4-96F9-4424-BB14-2347FE3DC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12246F8-0783-41C4-9774-F7778E2EC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570D02D-63B6-431D-90B2-01DFF3652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CE8-3F6A-4BF0-B696-E41D878C3627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454D44C-9B17-435C-A2DE-E24D3FADE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5F5BE04-AA5B-4B8E-905F-D44C04E49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3757-6583-453F-9E13-0717865B38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8191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presentation-creation.ru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098D23-3700-45FB-95BA-DD8A76512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EE971C6-B11E-41FC-A4CF-81F567005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D01B3F6-CAB8-46D1-B78C-DC2F027703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E5CE8-3F6A-4BF0-B696-E41D878C3627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08AC6B1-1AB2-42B0-912D-D1EB5F287B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0CE974A-2586-4669-993B-B25B34638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B3757-6583-453F-9E13-0717865B383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3"/>
            <a:extLst>
              <a:ext uri="{FF2B5EF4-FFF2-40B4-BE49-F238E27FC236}">
                <a16:creationId xmlns:a16="http://schemas.microsoft.com/office/drawing/2014/main" xmlns="" id="{DE3467B1-8A63-41BB-8CF4-33329853216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984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55FC25-188C-4DA7-AE81-1626A9B9D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0856" y="1741699"/>
            <a:ext cx="10682515" cy="3962400"/>
          </a:xfrm>
        </p:spPr>
        <p:txBody>
          <a:bodyPr>
            <a:noAutofit/>
          </a:bodyPr>
          <a:lstStyle/>
          <a:p>
            <a:r>
              <a:rPr lang="ru-RU" dirty="0" smtClean="0"/>
              <a:t>Рабочая программа воспитания как инструмент решения воспитательных задач: эффективные практики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7713" y="5515437"/>
            <a:ext cx="116985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Шестова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О.Ю., </a:t>
            </a:r>
          </a:p>
          <a:p>
            <a:pPr algn="r"/>
            <a:r>
              <a:rPr lang="ru-RU" sz="4000" dirty="0" smtClean="0">
                <a:latin typeface="Arial" pitchFamily="34" charset="0"/>
                <a:cs typeface="Arial" pitchFamily="34" charset="0"/>
              </a:rPr>
              <a:t>зам.директора МБОУ «Средняя школа № 33»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6587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FF6AD0-6B49-42B6-9AF6-B12775096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Эффективные практики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3E6E001-24F5-4FBB-A2B1-936F02761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0825"/>
          </a:xfrm>
          <a:solidFill>
            <a:schemeClr val="accent1">
              <a:lumMod val="20000"/>
              <a:lumOff val="80000"/>
              <a:alpha val="37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     </a:t>
            </a:r>
            <a:r>
              <a:rPr lang="ru-RU" sz="3600" dirty="0" smtClean="0"/>
              <a:t>Проектная </a:t>
            </a:r>
            <a:r>
              <a:rPr lang="ru-RU" sz="3600" dirty="0" smtClean="0"/>
              <a:t>деятельность как путь решения воспитательных задач учащихся с умеренной, тяжелой и  глубокой умственной отсталостью (интеллектуальными нарушениями), тяжелыми и множественными нарушениями развития. </a:t>
            </a:r>
            <a:endParaRPr lang="en-US" sz="3600" dirty="0" smtClean="0"/>
          </a:p>
          <a:p>
            <a:pPr algn="r">
              <a:buNone/>
            </a:pPr>
            <a:r>
              <a:rPr lang="ru-RU" sz="3600" i="1" dirty="0" smtClean="0">
                <a:cs typeface="Arial" pitchFamily="34" charset="0"/>
              </a:rPr>
              <a:t>Маринина Т.В., учитель </a:t>
            </a:r>
            <a:r>
              <a:rPr lang="ru-RU" sz="3600" i="1" dirty="0" smtClean="0"/>
              <a:t>ГБОУ «Дзержинская специальная коррекционная школа»</a:t>
            </a:r>
            <a:endParaRPr lang="ru-RU" sz="3600" i="1" dirty="0" smtClean="0"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2286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4D36DE-6EDA-4D8A-8883-1E7693AC9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xmlns="" id="{3E45840A-7131-4DE2-BED1-66AD1A60F842}"/>
              </a:ext>
            </a:extLst>
          </p:cNvPr>
          <p:cNvSpPr txBox="1">
            <a:spLocks/>
          </p:cNvSpPr>
          <p:nvPr/>
        </p:nvSpPr>
        <p:spPr>
          <a:xfrm>
            <a:off x="1529443" y="2749630"/>
            <a:ext cx="9133114" cy="207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3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4675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xmlns="" id="{0D1355B7-0676-4FAD-BB13-0E29E273C07E}"/>
              </a:ext>
            </a:extLst>
          </p:cNvPr>
          <p:cNvSpPr txBox="1">
            <a:spLocks/>
          </p:cNvSpPr>
          <p:nvPr/>
        </p:nvSpPr>
        <p:spPr>
          <a:xfrm>
            <a:off x="4059750" y="1693291"/>
            <a:ext cx="4432499" cy="11502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b="1" dirty="0">
                <a:solidFill>
                  <a:schemeClr val="accent1">
                    <a:lumMod val="50000"/>
                  </a:schemeClr>
                </a:solidFill>
              </a:rPr>
              <a:t>СПАСИБО</a:t>
            </a:r>
          </a:p>
        </p:txBody>
      </p:sp>
      <p:sp>
        <p:nvSpPr>
          <p:cNvPr id="9" name="Текст 11">
            <a:extLst>
              <a:ext uri="{FF2B5EF4-FFF2-40B4-BE49-F238E27FC236}">
                <a16:creationId xmlns:a16="http://schemas.microsoft.com/office/drawing/2014/main" xmlns="" id="{12727895-9EE2-416B-8363-32D8FDE402DA}"/>
              </a:ext>
            </a:extLst>
          </p:cNvPr>
          <p:cNvSpPr txBox="1">
            <a:spLocks/>
          </p:cNvSpPr>
          <p:nvPr/>
        </p:nvSpPr>
        <p:spPr>
          <a:xfrm>
            <a:off x="2788498" y="3028119"/>
            <a:ext cx="6975002" cy="17057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1370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0DA466-C25D-441C-B8D2-73D42D160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Рабочая программа воспитания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4879825-35CF-4674-B681-D90A974361C7}"/>
              </a:ext>
            </a:extLst>
          </p:cNvPr>
          <p:cNvSpPr/>
          <p:nvPr/>
        </p:nvSpPr>
        <p:spPr>
          <a:xfrm>
            <a:off x="362856" y="1959430"/>
            <a:ext cx="3280229" cy="39333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9726ADE4-2380-49CA-B988-865429C93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2133601"/>
            <a:ext cx="3004457" cy="3683770"/>
          </a:xfrm>
          <a:noFill/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Целевой раздел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Цели и задачи воспитания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Направления воспитания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Целевые ориентиры  результатов воспитания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301C2E3-DF88-4CDB-9ACC-CACA1DA8965F}"/>
              </a:ext>
            </a:extLst>
          </p:cNvPr>
          <p:cNvSpPr/>
          <p:nvPr/>
        </p:nvSpPr>
        <p:spPr>
          <a:xfrm>
            <a:off x="4513943" y="1988457"/>
            <a:ext cx="3251199" cy="391885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5C9A9C57-87EA-4D14-B864-AC287BEC8828}"/>
              </a:ext>
            </a:extLst>
          </p:cNvPr>
          <p:cNvSpPr txBox="1">
            <a:spLocks/>
          </p:cNvSpPr>
          <p:nvPr/>
        </p:nvSpPr>
        <p:spPr>
          <a:xfrm>
            <a:off x="4630057" y="2061029"/>
            <a:ext cx="3149599" cy="375634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Содержательный раздел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Уклад общеобразовательной организации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Виды, формы и содержание  воспитательной деятельности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B36258D8-6A02-4C00-9BD4-3B1569B4B019}"/>
              </a:ext>
            </a:extLst>
          </p:cNvPr>
          <p:cNvSpPr/>
          <p:nvPr/>
        </p:nvSpPr>
        <p:spPr>
          <a:xfrm>
            <a:off x="8650515" y="1959429"/>
            <a:ext cx="3011262" cy="393334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xmlns="" id="{C90588B6-4487-4D9C-9351-F44D0778885D}"/>
              </a:ext>
            </a:extLst>
          </p:cNvPr>
          <p:cNvSpPr txBox="1">
            <a:spLocks/>
          </p:cNvSpPr>
          <p:nvPr/>
        </p:nvSpPr>
        <p:spPr>
          <a:xfrm>
            <a:off x="8679543" y="2061030"/>
            <a:ext cx="3048003" cy="38462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8000" dirty="0" smtClean="0">
                <a:solidFill>
                  <a:schemeClr val="bg1"/>
                </a:solidFill>
              </a:rPr>
              <a:t>Организационный раздел:</a:t>
            </a:r>
          </a:p>
          <a:p>
            <a:r>
              <a:rPr lang="ru-RU" sz="8000" dirty="0" smtClean="0">
                <a:solidFill>
                  <a:schemeClr val="bg1"/>
                </a:solidFill>
              </a:rPr>
              <a:t>Кадровое обеспечение</a:t>
            </a:r>
          </a:p>
          <a:p>
            <a:r>
              <a:rPr lang="ru-RU" sz="8000" dirty="0" smtClean="0">
                <a:solidFill>
                  <a:schemeClr val="bg1"/>
                </a:solidFill>
              </a:rPr>
              <a:t>Нормативно – методическое обеспечение</a:t>
            </a:r>
          </a:p>
          <a:p>
            <a:r>
              <a:rPr lang="ru-RU" sz="8000" dirty="0" smtClean="0">
                <a:solidFill>
                  <a:schemeClr val="bg1"/>
                </a:solidFill>
              </a:rPr>
              <a:t>Требования к условиям работы</a:t>
            </a:r>
          </a:p>
          <a:p>
            <a:r>
              <a:rPr lang="ru-RU" sz="8000" dirty="0" smtClean="0">
                <a:solidFill>
                  <a:schemeClr val="bg1"/>
                </a:solidFill>
              </a:rPr>
              <a:t>Система поощрения  социальной успешности</a:t>
            </a:r>
          </a:p>
          <a:p>
            <a:r>
              <a:rPr lang="ru-RU" sz="8000" dirty="0" smtClean="0">
                <a:solidFill>
                  <a:schemeClr val="bg1"/>
                </a:solidFill>
              </a:rPr>
              <a:t>Анализ воспитательного процесса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306B5FFF-4E41-48D4-8083-4AFC5BFBD7F9}"/>
              </a:ext>
            </a:extLst>
          </p:cNvPr>
          <p:cNvSpPr/>
          <p:nvPr/>
        </p:nvSpPr>
        <p:spPr>
          <a:xfrm>
            <a:off x="1665968" y="1166234"/>
            <a:ext cx="733425" cy="79319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77F6D64-FBC0-435E-BA7E-CD754B335F78}"/>
              </a:ext>
            </a:extLst>
          </p:cNvPr>
          <p:cNvSpPr txBox="1"/>
          <p:nvPr/>
        </p:nvSpPr>
        <p:spPr>
          <a:xfrm>
            <a:off x="1607911" y="1190169"/>
            <a:ext cx="874032" cy="71120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 1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C8BE6A94-EF9D-48F4-9FEE-B772BF053796}"/>
              </a:ext>
            </a:extLst>
          </p:cNvPr>
          <p:cNvSpPr/>
          <p:nvPr/>
        </p:nvSpPr>
        <p:spPr>
          <a:xfrm>
            <a:off x="5790519" y="1253318"/>
            <a:ext cx="733425" cy="7334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ru-RU" sz="4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522D039-9AAD-445B-A0B1-AE01D314DCA5}"/>
              </a:ext>
            </a:extLst>
          </p:cNvPr>
          <p:cNvSpPr txBox="1"/>
          <p:nvPr/>
        </p:nvSpPr>
        <p:spPr>
          <a:xfrm>
            <a:off x="5834743" y="1480457"/>
            <a:ext cx="812800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01256DF5-7547-4822-88C4-14768BEB3B31}"/>
              </a:ext>
            </a:extLst>
          </p:cNvPr>
          <p:cNvSpPr/>
          <p:nvPr/>
        </p:nvSpPr>
        <p:spPr>
          <a:xfrm>
            <a:off x="9798958" y="1267832"/>
            <a:ext cx="733425" cy="7334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F348E15-7090-4F70-87F8-41297EAD5B52}"/>
              </a:ext>
            </a:extLst>
          </p:cNvPr>
          <p:cNvSpPr txBox="1"/>
          <p:nvPr/>
        </p:nvSpPr>
        <p:spPr>
          <a:xfrm>
            <a:off x="9842501" y="1166256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Нижний колонтитул 4">
            <a:extLst>
              <a:ext uri="{FF2B5EF4-FFF2-40B4-BE49-F238E27FC236}">
                <a16:creationId xmlns:a16="http://schemas.microsoft.com/office/drawing/2014/main" xmlns="" id="{00E64946-0E8F-4520-A841-93CA5AE5E06B}"/>
              </a:ext>
            </a:extLst>
          </p:cNvPr>
          <p:cNvSpPr txBox="1">
            <a:spLocks/>
          </p:cNvSpPr>
          <p:nvPr/>
        </p:nvSpPr>
        <p:spPr>
          <a:xfrm>
            <a:off x="3897028" y="6575023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8790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BC62FE-83E0-472F-8677-8650F9DAD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воспитания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E511D857-DCE0-4574-8407-E22F9B873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1714" y="1277258"/>
            <a:ext cx="7910286" cy="558074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развитие личности, создание условий для самоопределения и социализации на основе </a:t>
            </a:r>
            <a:r>
              <a:rPr lang="ru-RU" dirty="0" err="1" smtClean="0"/>
              <a:t>социокультурных</a:t>
            </a:r>
            <a:r>
              <a:rPr lang="ru-RU" dirty="0" smtClean="0"/>
              <a:t>, духовно-нравственных ценностей и принятых в российском обществе правил и норм поведения в интересах человека, семьи, общества и государства, формирование у обучающихся </a:t>
            </a:r>
            <a:r>
              <a:rPr lang="ru-RU" dirty="0" smtClean="0"/>
              <a:t>чувства патриотизма</a:t>
            </a:r>
            <a:r>
              <a:rPr lang="ru-RU" dirty="0" smtClean="0"/>
              <a:t>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среде. </a:t>
            </a:r>
            <a:endParaRPr lang="en-US" dirty="0"/>
          </a:p>
        </p:txBody>
      </p:sp>
      <p:pic>
        <p:nvPicPr>
          <p:cNvPr id="5" name="Рисунок 4" descr="Excellent outline">
            <a:extLst>
              <a:ext uri="{FF2B5EF4-FFF2-40B4-BE49-F238E27FC236}">
                <a16:creationId xmlns:a16="http://schemas.microsoft.com/office/drawing/2014/main" xmlns="" id="{C30ED3A6-1922-46D6-8A92-C2FBB0F2CD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106086" y="1705167"/>
            <a:ext cx="4222818" cy="42228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087498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BC62FE-83E0-472F-8677-8650F9DAD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398" y="0"/>
            <a:ext cx="10724874" cy="1039528"/>
          </a:xfrm>
        </p:spPr>
        <p:txBody>
          <a:bodyPr/>
          <a:lstStyle/>
          <a:p>
            <a:pPr algn="ctr"/>
            <a:r>
              <a:rPr lang="ru-RU" dirty="0" smtClean="0"/>
              <a:t>Миссия МБОУ «Средняя школа № 33»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E511D857-DCE0-4574-8407-E22F9B873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1714" y="1277258"/>
            <a:ext cx="7910286" cy="558074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С</a:t>
            </a:r>
            <a:r>
              <a:rPr lang="ru-RU" sz="4400" dirty="0" smtClean="0"/>
              <a:t>оздание открытой безопасной образовательной среды </a:t>
            </a:r>
            <a:r>
              <a:rPr lang="ru-RU" sz="4400" dirty="0" smtClean="0"/>
              <a:t>и </a:t>
            </a:r>
            <a:r>
              <a:rPr lang="ru-RU" sz="4400" dirty="0" smtClean="0"/>
              <a:t>благоприятных условий </a:t>
            </a:r>
            <a:r>
              <a:rPr lang="ru-RU" sz="4400" dirty="0" smtClean="0"/>
              <a:t>для формирования образа успешного человека. Сознательное отношение к здоровью – путь к Успеху! </a:t>
            </a:r>
            <a:endParaRPr lang="en-US" sz="4400" dirty="0"/>
          </a:p>
        </p:txBody>
      </p:sp>
      <p:pic>
        <p:nvPicPr>
          <p:cNvPr id="5" name="Рисунок 4" descr="Excellent outline">
            <a:extLst>
              <a:ext uri="{FF2B5EF4-FFF2-40B4-BE49-F238E27FC236}">
                <a16:creationId xmlns:a16="http://schemas.microsoft.com/office/drawing/2014/main" xmlns="" id="{C30ED3A6-1922-46D6-8A92-C2FBB0F2CD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106086" y="1705167"/>
            <a:ext cx="4222818" cy="42228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087498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0AB63E-9DEC-4238-9CF9-EC0B6414B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027" y="319309"/>
            <a:ext cx="10724874" cy="10395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Направления воспитания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10">
            <a:extLst>
              <a:ext uri="{FF2B5EF4-FFF2-40B4-BE49-F238E27FC236}">
                <a16:creationId xmlns:a16="http://schemas.microsoft.com/office/drawing/2014/main" xmlns="" id="{35C08503-0339-4C26-A7AA-27C9BA9850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85423328"/>
              </p:ext>
            </p:extLst>
          </p:nvPr>
        </p:nvGraphicFramePr>
        <p:xfrm>
          <a:off x="464457" y="1625601"/>
          <a:ext cx="11132457" cy="441307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132457">
                  <a:extLst>
                    <a:ext uri="{9D8B030D-6E8A-4147-A177-3AD203B41FA5}">
                      <a16:colId xmlns:a16="http://schemas.microsoft.com/office/drawing/2014/main" xmlns="" val="1060721299"/>
                    </a:ext>
                  </a:extLst>
                </a:gridCol>
              </a:tblGrid>
              <a:tr h="596439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Arial" pitchFamily="34" charset="0"/>
                          <a:cs typeface="Arial" pitchFamily="34" charset="0"/>
                        </a:rPr>
                        <a:t>гражданско-патриотическое воспитание</a:t>
                      </a:r>
                      <a:endParaRPr lang="ru-RU" sz="24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xmlns="" val="1574826020"/>
                  </a:ext>
                </a:extLst>
              </a:tr>
              <a:tr h="59643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духовно-нравственное воспитание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xmlns="" val="3869297412"/>
                  </a:ext>
                </a:extLst>
              </a:tr>
              <a:tr h="59643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эстетическое воспитание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xmlns="" val="575992689"/>
                  </a:ext>
                </a:extLst>
              </a:tr>
              <a:tr h="83046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физическое воспитание, формирование культуры здорового образа жизни и эмоционального благополучия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xmlns="" val="3001803528"/>
                  </a:ext>
                </a:extLst>
              </a:tr>
              <a:tr h="59643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трудовое воспитание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xmlns="" val="794233698"/>
                  </a:ext>
                </a:extLst>
              </a:tr>
              <a:tr h="59643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экологическое воспитание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xmlns="" val="2090167924"/>
                  </a:ext>
                </a:extLst>
              </a:tr>
              <a:tr h="59643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ценности научного познания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xmlns="" val="1716962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753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868EFC-5512-4B64-A7DF-2EE799094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(инвариантные) модули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F42A4BD-877D-418E-9D4D-25ABDC6C0DCD}"/>
              </a:ext>
            </a:extLst>
          </p:cNvPr>
          <p:cNvSpPr/>
          <p:nvPr/>
        </p:nvSpPr>
        <p:spPr>
          <a:xfrm>
            <a:off x="1686000" y="2314783"/>
            <a:ext cx="2250000" cy="765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9162E98-C5D3-449D-9D28-D4812E7A78BE}"/>
              </a:ext>
            </a:extLst>
          </p:cNvPr>
          <p:cNvSpPr/>
          <p:nvPr/>
        </p:nvSpPr>
        <p:spPr>
          <a:xfrm>
            <a:off x="3936000" y="2311427"/>
            <a:ext cx="2250000" cy="765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08C7FB60-6AA3-42D6-B5DF-B12B039AE590}"/>
              </a:ext>
            </a:extLst>
          </p:cNvPr>
          <p:cNvSpPr/>
          <p:nvPr/>
        </p:nvSpPr>
        <p:spPr>
          <a:xfrm>
            <a:off x="6186437" y="2311427"/>
            <a:ext cx="2250000" cy="765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5DDA4D7-4D94-4D7A-B375-C992D50900F7}"/>
              </a:ext>
            </a:extLst>
          </p:cNvPr>
          <p:cNvSpPr/>
          <p:nvPr/>
        </p:nvSpPr>
        <p:spPr>
          <a:xfrm>
            <a:off x="8437800" y="2311427"/>
            <a:ext cx="2250000" cy="765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71A1DDD2-2E21-4D0E-B7C7-F1CCFFB81F50}"/>
              </a:ext>
            </a:extLst>
          </p:cNvPr>
          <p:cNvSpPr/>
          <p:nvPr/>
        </p:nvSpPr>
        <p:spPr>
          <a:xfrm>
            <a:off x="1686000" y="3086494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DD30426D-3092-4AC3-A9AA-BBEF424BDA66}"/>
              </a:ext>
            </a:extLst>
          </p:cNvPr>
          <p:cNvSpPr/>
          <p:nvPr/>
        </p:nvSpPr>
        <p:spPr>
          <a:xfrm>
            <a:off x="3936000" y="3083138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55DA68C-6D6A-485F-A422-E701FC73EEF0}"/>
              </a:ext>
            </a:extLst>
          </p:cNvPr>
          <p:cNvSpPr/>
          <p:nvPr/>
        </p:nvSpPr>
        <p:spPr>
          <a:xfrm>
            <a:off x="6186437" y="3083138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20DDC5D3-C948-4D4B-A121-C4D194CB9552}"/>
              </a:ext>
            </a:extLst>
          </p:cNvPr>
          <p:cNvSpPr/>
          <p:nvPr/>
        </p:nvSpPr>
        <p:spPr>
          <a:xfrm>
            <a:off x="8437800" y="3083138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C2B75022-9755-4A87-97E2-64A18EC1A487}"/>
              </a:ext>
            </a:extLst>
          </p:cNvPr>
          <p:cNvSpPr/>
          <p:nvPr/>
        </p:nvSpPr>
        <p:spPr>
          <a:xfrm>
            <a:off x="1690257" y="5873139"/>
            <a:ext cx="2250000" cy="1833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0E0BDE8-B2FD-4A0D-AC9E-375562635D82}"/>
              </a:ext>
            </a:extLst>
          </p:cNvPr>
          <p:cNvSpPr/>
          <p:nvPr/>
        </p:nvSpPr>
        <p:spPr>
          <a:xfrm>
            <a:off x="3941157" y="5869783"/>
            <a:ext cx="2250000" cy="1833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A1EE61FC-651F-4182-A7EE-0C655791E0AF}"/>
              </a:ext>
            </a:extLst>
          </p:cNvPr>
          <p:cNvSpPr/>
          <p:nvPr/>
        </p:nvSpPr>
        <p:spPr>
          <a:xfrm>
            <a:off x="6190694" y="5869783"/>
            <a:ext cx="2250000" cy="18335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05DC77EF-FAAF-4300-9E26-ACBA3A9EFE06}"/>
              </a:ext>
            </a:extLst>
          </p:cNvPr>
          <p:cNvSpPr/>
          <p:nvPr/>
        </p:nvSpPr>
        <p:spPr>
          <a:xfrm>
            <a:off x="8442057" y="5869783"/>
            <a:ext cx="2250000" cy="1833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40AA7B9-2095-4995-A3CB-921B33FDF974}"/>
              </a:ext>
            </a:extLst>
          </p:cNvPr>
          <p:cNvSpPr txBox="1"/>
          <p:nvPr/>
        </p:nvSpPr>
        <p:spPr>
          <a:xfrm>
            <a:off x="2493041" y="2320854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C05A05DB-972E-4AE8-944F-CADD5D00A00C}"/>
              </a:ext>
            </a:extLst>
          </p:cNvPr>
          <p:cNvSpPr txBox="1"/>
          <p:nvPr/>
        </p:nvSpPr>
        <p:spPr>
          <a:xfrm>
            <a:off x="4746884" y="2336927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2D6AEEA-9F44-4C07-9369-0C1DC9A297FB}"/>
              </a:ext>
            </a:extLst>
          </p:cNvPr>
          <p:cNvSpPr txBox="1"/>
          <p:nvPr/>
        </p:nvSpPr>
        <p:spPr>
          <a:xfrm>
            <a:off x="6938026" y="2336927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8F8D095B-3A58-441D-B20C-8DE8C9642292}"/>
              </a:ext>
            </a:extLst>
          </p:cNvPr>
          <p:cNvSpPr txBox="1"/>
          <p:nvPr/>
        </p:nvSpPr>
        <p:spPr>
          <a:xfrm>
            <a:off x="9174301" y="2336927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DD4D58C-E524-4323-BB35-7A8ECA92AEED}"/>
              </a:ext>
            </a:extLst>
          </p:cNvPr>
          <p:cNvSpPr txBox="1"/>
          <p:nvPr/>
        </p:nvSpPr>
        <p:spPr>
          <a:xfrm>
            <a:off x="1727200" y="4016473"/>
            <a:ext cx="20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Урочная деятельность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A5D54FB9-B7BE-4881-91BC-5D4A7926480E}"/>
              </a:ext>
            </a:extLst>
          </p:cNvPr>
          <p:cNvSpPr txBox="1"/>
          <p:nvPr/>
        </p:nvSpPr>
        <p:spPr>
          <a:xfrm>
            <a:off x="4093820" y="4012987"/>
            <a:ext cx="193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Классное руководство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9D02073-0AFD-4D5E-A9A8-FEB1CDE65FCF}"/>
              </a:ext>
            </a:extLst>
          </p:cNvPr>
          <p:cNvSpPr txBox="1"/>
          <p:nvPr/>
        </p:nvSpPr>
        <p:spPr>
          <a:xfrm>
            <a:off x="6226629" y="4012987"/>
            <a:ext cx="2029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Внеурочная деятельность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C4EF9AE-8E06-45C6-A92A-77E25895ABC7}"/>
              </a:ext>
            </a:extLst>
          </p:cNvPr>
          <p:cNvSpPr txBox="1"/>
          <p:nvPr/>
        </p:nvSpPr>
        <p:spPr>
          <a:xfrm>
            <a:off x="8547011" y="4009501"/>
            <a:ext cx="193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Основные школьные дела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4640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868EFC-5512-4B64-A7DF-2EE799094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(инвариантные) модули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F42A4BD-877D-418E-9D4D-25ABDC6C0DCD}"/>
              </a:ext>
            </a:extLst>
          </p:cNvPr>
          <p:cNvSpPr/>
          <p:nvPr/>
        </p:nvSpPr>
        <p:spPr>
          <a:xfrm>
            <a:off x="1686000" y="2314783"/>
            <a:ext cx="2250000" cy="765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9162E98-C5D3-449D-9D28-D4812E7A78BE}"/>
              </a:ext>
            </a:extLst>
          </p:cNvPr>
          <p:cNvSpPr/>
          <p:nvPr/>
        </p:nvSpPr>
        <p:spPr>
          <a:xfrm>
            <a:off x="3936000" y="2311427"/>
            <a:ext cx="2250000" cy="765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08C7FB60-6AA3-42D6-B5DF-B12B039AE590}"/>
              </a:ext>
            </a:extLst>
          </p:cNvPr>
          <p:cNvSpPr/>
          <p:nvPr/>
        </p:nvSpPr>
        <p:spPr>
          <a:xfrm>
            <a:off x="6186437" y="2311427"/>
            <a:ext cx="2250000" cy="765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5DDA4D7-4D94-4D7A-B375-C992D50900F7}"/>
              </a:ext>
            </a:extLst>
          </p:cNvPr>
          <p:cNvSpPr/>
          <p:nvPr/>
        </p:nvSpPr>
        <p:spPr>
          <a:xfrm>
            <a:off x="8437800" y="2311427"/>
            <a:ext cx="2250000" cy="765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71A1DDD2-2E21-4D0E-B7C7-F1CCFFB81F50}"/>
              </a:ext>
            </a:extLst>
          </p:cNvPr>
          <p:cNvSpPr/>
          <p:nvPr/>
        </p:nvSpPr>
        <p:spPr>
          <a:xfrm>
            <a:off x="1686000" y="3086494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DD30426D-3092-4AC3-A9AA-BBEF424BDA66}"/>
              </a:ext>
            </a:extLst>
          </p:cNvPr>
          <p:cNvSpPr/>
          <p:nvPr/>
        </p:nvSpPr>
        <p:spPr>
          <a:xfrm>
            <a:off x="3936000" y="3083138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55DA68C-6D6A-485F-A422-E701FC73EEF0}"/>
              </a:ext>
            </a:extLst>
          </p:cNvPr>
          <p:cNvSpPr/>
          <p:nvPr/>
        </p:nvSpPr>
        <p:spPr>
          <a:xfrm>
            <a:off x="6186437" y="3083138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20DDC5D3-C948-4D4B-A121-C4D194CB9552}"/>
              </a:ext>
            </a:extLst>
          </p:cNvPr>
          <p:cNvSpPr/>
          <p:nvPr/>
        </p:nvSpPr>
        <p:spPr>
          <a:xfrm>
            <a:off x="8437800" y="3083138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C2B75022-9755-4A87-97E2-64A18EC1A487}"/>
              </a:ext>
            </a:extLst>
          </p:cNvPr>
          <p:cNvSpPr/>
          <p:nvPr/>
        </p:nvSpPr>
        <p:spPr>
          <a:xfrm>
            <a:off x="1690257" y="5873139"/>
            <a:ext cx="2250000" cy="1833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0E0BDE8-B2FD-4A0D-AC9E-375562635D82}"/>
              </a:ext>
            </a:extLst>
          </p:cNvPr>
          <p:cNvSpPr/>
          <p:nvPr/>
        </p:nvSpPr>
        <p:spPr>
          <a:xfrm>
            <a:off x="3941157" y="5869783"/>
            <a:ext cx="2250000" cy="1833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A1EE61FC-651F-4182-A7EE-0C655791E0AF}"/>
              </a:ext>
            </a:extLst>
          </p:cNvPr>
          <p:cNvSpPr/>
          <p:nvPr/>
        </p:nvSpPr>
        <p:spPr>
          <a:xfrm>
            <a:off x="6190694" y="5869783"/>
            <a:ext cx="2250000" cy="18335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05DC77EF-FAAF-4300-9E26-ACBA3A9EFE06}"/>
              </a:ext>
            </a:extLst>
          </p:cNvPr>
          <p:cNvSpPr/>
          <p:nvPr/>
        </p:nvSpPr>
        <p:spPr>
          <a:xfrm>
            <a:off x="8442057" y="5869783"/>
            <a:ext cx="2250000" cy="1833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40AA7B9-2095-4995-A3CB-921B33FDF974}"/>
              </a:ext>
            </a:extLst>
          </p:cNvPr>
          <p:cNvSpPr txBox="1"/>
          <p:nvPr/>
        </p:nvSpPr>
        <p:spPr>
          <a:xfrm>
            <a:off x="2493041" y="2320854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05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C05A05DB-972E-4AE8-944F-CADD5D00A00C}"/>
              </a:ext>
            </a:extLst>
          </p:cNvPr>
          <p:cNvSpPr txBox="1"/>
          <p:nvPr/>
        </p:nvSpPr>
        <p:spPr>
          <a:xfrm>
            <a:off x="4746884" y="2336927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06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2D6AEEA-9F44-4C07-9369-0C1DC9A297FB}"/>
              </a:ext>
            </a:extLst>
          </p:cNvPr>
          <p:cNvSpPr txBox="1"/>
          <p:nvPr/>
        </p:nvSpPr>
        <p:spPr>
          <a:xfrm>
            <a:off x="6938026" y="2336927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07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8F8D095B-3A58-441D-B20C-8DE8C9642292}"/>
              </a:ext>
            </a:extLst>
          </p:cNvPr>
          <p:cNvSpPr txBox="1"/>
          <p:nvPr/>
        </p:nvSpPr>
        <p:spPr>
          <a:xfrm>
            <a:off x="9174301" y="2336927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08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DD4D58C-E524-4323-BB35-7A8ECA92AEED}"/>
              </a:ext>
            </a:extLst>
          </p:cNvPr>
          <p:cNvSpPr txBox="1"/>
          <p:nvPr/>
        </p:nvSpPr>
        <p:spPr>
          <a:xfrm>
            <a:off x="1727200" y="4016473"/>
            <a:ext cx="20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Профориентация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A5D54FB9-B7BE-4881-91BC-5D4A7926480E}"/>
              </a:ext>
            </a:extLst>
          </p:cNvPr>
          <p:cNvSpPr txBox="1"/>
          <p:nvPr/>
        </p:nvSpPr>
        <p:spPr>
          <a:xfrm>
            <a:off x="4093820" y="4012987"/>
            <a:ext cx="193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Социальное партнерство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EEDE8DF5-E83E-4487-ABC9-951254F59C81}"/>
              </a:ext>
            </a:extLst>
          </p:cNvPr>
          <p:cNvSpPr txBox="1"/>
          <p:nvPr/>
        </p:nvSpPr>
        <p:spPr>
          <a:xfrm>
            <a:off x="4116000" y="4591041"/>
            <a:ext cx="193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9D02073-0AFD-4D5E-A9A8-FEB1CDE65FCF}"/>
              </a:ext>
            </a:extLst>
          </p:cNvPr>
          <p:cNvSpPr txBox="1"/>
          <p:nvPr/>
        </p:nvSpPr>
        <p:spPr>
          <a:xfrm>
            <a:off x="6226629" y="4012987"/>
            <a:ext cx="2029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Внешкольная среда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0FEE52D2-0517-483E-BABB-CAA15CBE298A}"/>
              </a:ext>
            </a:extLst>
          </p:cNvPr>
          <p:cNvSpPr txBox="1"/>
          <p:nvPr/>
        </p:nvSpPr>
        <p:spPr>
          <a:xfrm>
            <a:off x="6341371" y="4591041"/>
            <a:ext cx="193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C4EF9AE-8E06-45C6-A92A-77E25895ABC7}"/>
              </a:ext>
            </a:extLst>
          </p:cNvPr>
          <p:cNvSpPr txBox="1"/>
          <p:nvPr/>
        </p:nvSpPr>
        <p:spPr>
          <a:xfrm>
            <a:off x="8389256" y="4009501"/>
            <a:ext cx="23658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Детские  общественные объединения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63F956A0-3C81-405B-858A-2C1B3958AEA2}"/>
              </a:ext>
            </a:extLst>
          </p:cNvPr>
          <p:cNvSpPr txBox="1"/>
          <p:nvPr/>
        </p:nvSpPr>
        <p:spPr>
          <a:xfrm>
            <a:off x="8569191" y="4587555"/>
            <a:ext cx="1939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604640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FF6AD0-6B49-42B6-9AF6-B12775096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Эффективные практики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3E6E001-24F5-4FBB-A2B1-936F02761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0825"/>
          </a:xfrm>
          <a:solidFill>
            <a:schemeClr val="accent1">
              <a:lumMod val="20000"/>
              <a:lumOff val="80000"/>
              <a:alpha val="37000"/>
            </a:schemeClr>
          </a:solidFill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ru-RU" sz="3600" dirty="0" smtClean="0">
                <a:cs typeface="Arial" pitchFamily="34" charset="0"/>
              </a:rPr>
              <a:t>Гражданско-патриотическое воспитание обучающихся классов ОВЗ через модуль «Внеурочная деятельность»</a:t>
            </a:r>
          </a:p>
          <a:p>
            <a:pPr algn="r">
              <a:buNone/>
            </a:pPr>
            <a:r>
              <a:rPr lang="ru-RU" sz="3600" i="1" dirty="0" err="1" smtClean="0">
                <a:cs typeface="Arial" pitchFamily="34" charset="0"/>
              </a:rPr>
              <a:t>Коптева</a:t>
            </a:r>
            <a:r>
              <a:rPr lang="ru-RU" sz="3600" i="1" dirty="0" smtClean="0">
                <a:cs typeface="Arial" pitchFamily="34" charset="0"/>
              </a:rPr>
              <a:t> ИМ, учитель 2в класса ОВЗ</a:t>
            </a:r>
            <a:endParaRPr lang="ru-RU" sz="3600" i="1" dirty="0" smtClean="0">
              <a:cs typeface="Arial" pitchFamily="34" charset="0"/>
            </a:endParaRPr>
          </a:p>
          <a:p>
            <a:r>
              <a:rPr lang="ru-RU" sz="3600" dirty="0" smtClean="0"/>
              <a:t>Трудовое воспитание обучающихся классов ОВЗ через модуль «Социальное партнёрство»</a:t>
            </a:r>
          </a:p>
          <a:p>
            <a:pPr algn="r">
              <a:buNone/>
            </a:pPr>
            <a:r>
              <a:rPr lang="ru-RU" sz="3600" i="1" dirty="0" smtClean="0"/>
              <a:t>Салихова Н.Н., учитель 3в класса ОВЗ   </a:t>
            </a:r>
            <a:endParaRPr lang="en-US" sz="36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2286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FF6AD0-6B49-42B6-9AF6-B12775096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Эффективные практики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3E6E001-24F5-4FBB-A2B1-936F02761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0825"/>
          </a:xfrm>
          <a:solidFill>
            <a:schemeClr val="accent1">
              <a:lumMod val="20000"/>
              <a:lumOff val="80000"/>
              <a:alpha val="37000"/>
            </a:schemeClr>
          </a:solidFill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ru-RU" sz="3600" dirty="0" smtClean="0"/>
              <a:t>Трудовое воспитание обучающихся классов ОВЗ </a:t>
            </a:r>
          </a:p>
          <a:p>
            <a:pPr>
              <a:buNone/>
            </a:pPr>
            <a:r>
              <a:rPr lang="ru-RU" sz="3600" dirty="0" smtClean="0">
                <a:cs typeface="Arial" pitchFamily="34" charset="0"/>
              </a:rPr>
              <a:t>через модуль «Внеурочная деятельность»</a:t>
            </a:r>
          </a:p>
          <a:p>
            <a:pPr algn="r">
              <a:buNone/>
            </a:pPr>
            <a:r>
              <a:rPr lang="ru-RU" sz="3600" i="1" dirty="0" smtClean="0">
                <a:cs typeface="Arial" pitchFamily="34" charset="0"/>
              </a:rPr>
              <a:t>Насонова Т.А, учитель технологии</a:t>
            </a:r>
            <a:endParaRPr lang="ru-RU" sz="3600" i="1" dirty="0" smtClean="0">
              <a:cs typeface="Arial" pitchFamily="34" charset="0"/>
            </a:endParaRPr>
          </a:p>
          <a:p>
            <a:r>
              <a:rPr lang="ru-RU" sz="3600" dirty="0" smtClean="0"/>
              <a:t>Экологическое воспитание обучающихся классов ОВЗ через модуль «Урочная деятельность»</a:t>
            </a:r>
          </a:p>
          <a:p>
            <a:pPr algn="r">
              <a:buNone/>
            </a:pPr>
            <a:r>
              <a:rPr lang="ru-RU" sz="3600" i="1" dirty="0" smtClean="0"/>
              <a:t>Короткова Л.А., учитель географии</a:t>
            </a:r>
            <a:endParaRPr lang="en-US" sz="36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2286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366</Words>
  <Application>Microsoft Office PowerPoint</Application>
  <PresentationFormat>Произвольный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Рабочая программа воспитания как инструмент решения воспитательных задач: эффективные практики</vt:lpstr>
      <vt:lpstr>Рабочая программа воспитания</vt:lpstr>
      <vt:lpstr>Цель воспитания</vt:lpstr>
      <vt:lpstr>Миссия МБОУ «Средняя школа № 33»</vt:lpstr>
      <vt:lpstr>Направления воспитания </vt:lpstr>
      <vt:lpstr>Основные (инвариантные) модули</vt:lpstr>
      <vt:lpstr>Основные (инвариантные) модули</vt:lpstr>
      <vt:lpstr>Эффективные практики</vt:lpstr>
      <vt:lpstr>Эффективные практики</vt:lpstr>
      <vt:lpstr>Эффективные практики</vt:lpstr>
      <vt:lpstr>Вставьте заголовок слайда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Школа 33</cp:lastModifiedBy>
  <cp:revision>20</cp:revision>
  <dcterms:created xsi:type="dcterms:W3CDTF">2021-05-02T07:16:27Z</dcterms:created>
  <dcterms:modified xsi:type="dcterms:W3CDTF">2024-02-15T18:28:58Z</dcterms:modified>
</cp:coreProperties>
</file>