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21"/>
    <a:srgbClr val="FFFF99"/>
    <a:srgbClr val="8174BA"/>
    <a:srgbClr val="4B416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constructor@instrao.ru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mailto:constructor@instrao.r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406794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accent2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1960" y="2463031"/>
            <a:ext cx="4824536" cy="147002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5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</a:t>
            </a:r>
            <a:br>
              <a:rPr lang="ru-RU" sz="35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5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конструктором ОРП на портале </a:t>
            </a:r>
            <a:br>
              <a:rPr lang="ru-RU" sz="35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5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«Единое содержание общего образования»</a:t>
            </a:r>
            <a:endParaRPr lang="ru-RU" sz="35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6120680"/>
            <a:ext cx="5076056" cy="148478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18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Е.А. </a:t>
            </a:r>
            <a:r>
              <a:rPr lang="ru-RU" sz="1800" b="1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Клёсова</a:t>
            </a:r>
            <a:r>
              <a:rPr lang="ru-RU" sz="18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инженер-программист, методист 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755576" y="5949280"/>
            <a:ext cx="2664296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18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января 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2024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Содержимое 3" descr="логотип.png"/>
          <p:cNvPicPr>
            <a:picLocks noChangeAspect="1"/>
          </p:cNvPicPr>
          <p:nvPr/>
        </p:nvPicPr>
        <p:blipFill>
          <a:blip r:embed="rId2" cstate="print"/>
          <a:srcRect l="2347" r="6487"/>
          <a:stretch>
            <a:fillRect/>
          </a:stretch>
        </p:blipFill>
        <p:spPr>
          <a:xfrm>
            <a:off x="0" y="0"/>
            <a:ext cx="4079123" cy="43651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200" y="276809"/>
            <a:ext cx="8485505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10.</a:t>
            </a:r>
            <a:r>
              <a:rPr sz="2200" dirty="0"/>
              <a:t> </a:t>
            </a:r>
            <a:r>
              <a:rPr sz="2200" spc="-20" dirty="0"/>
              <a:t>Разделы</a:t>
            </a:r>
            <a:r>
              <a:rPr sz="2200" spc="-15" dirty="0"/>
              <a:t> </a:t>
            </a:r>
            <a:r>
              <a:rPr sz="2200" spc="-10" dirty="0"/>
              <a:t>«Учебно-методическое</a:t>
            </a:r>
            <a:r>
              <a:rPr sz="2200" spc="-5" dirty="0"/>
              <a:t> </a:t>
            </a:r>
            <a:r>
              <a:rPr sz="2200" dirty="0"/>
              <a:t>обеспечение</a:t>
            </a:r>
            <a:r>
              <a:rPr sz="2200" spc="5" dirty="0"/>
              <a:t> </a:t>
            </a:r>
            <a:r>
              <a:rPr sz="2200" spc="-10" dirty="0"/>
              <a:t>образовательного </a:t>
            </a:r>
            <a:r>
              <a:rPr sz="2200" spc="-5" dirty="0"/>
              <a:t> </a:t>
            </a:r>
            <a:r>
              <a:rPr sz="2200" spc="-10" dirty="0"/>
              <a:t>процесса»</a:t>
            </a:r>
            <a:r>
              <a:rPr sz="2200" spc="-5" dirty="0"/>
              <a:t> и</a:t>
            </a:r>
            <a:r>
              <a:rPr sz="2200" dirty="0"/>
              <a:t> </a:t>
            </a:r>
            <a:r>
              <a:rPr sz="2200" spc="-10" dirty="0"/>
              <a:t>«Материально-техническое</a:t>
            </a:r>
            <a:r>
              <a:rPr sz="2200" spc="-5" dirty="0"/>
              <a:t> </a:t>
            </a:r>
            <a:r>
              <a:rPr sz="2200" dirty="0"/>
              <a:t>обеспечение»</a:t>
            </a:r>
            <a:r>
              <a:rPr sz="2200" spc="5" dirty="0"/>
              <a:t> </a:t>
            </a:r>
            <a:r>
              <a:rPr sz="2200" spc="-10" dirty="0"/>
              <a:t>заполняются </a:t>
            </a:r>
            <a:r>
              <a:rPr sz="2200" spc="-5" dirty="0"/>
              <a:t> аналогично</a:t>
            </a:r>
            <a:r>
              <a:rPr sz="2200" spc="20" dirty="0"/>
              <a:t> </a:t>
            </a:r>
            <a:r>
              <a:rPr sz="2200" spc="-20" dirty="0"/>
              <a:t>разделу</a:t>
            </a:r>
            <a:r>
              <a:rPr sz="2200" spc="35" dirty="0"/>
              <a:t> </a:t>
            </a:r>
            <a:r>
              <a:rPr sz="2200" spc="-25" dirty="0"/>
              <a:t>«Тематическое</a:t>
            </a:r>
            <a:r>
              <a:rPr sz="2200" spc="35" dirty="0"/>
              <a:t> </a:t>
            </a:r>
            <a:r>
              <a:rPr sz="2200" spc="-5" dirty="0"/>
              <a:t>планирование».</a:t>
            </a:r>
            <a:endParaRPr sz="2200"/>
          </a:p>
        </p:txBody>
      </p:sp>
      <p:sp>
        <p:nvSpPr>
          <p:cNvPr id="3" name="object 3"/>
          <p:cNvSpPr txBox="1"/>
          <p:nvPr/>
        </p:nvSpPr>
        <p:spPr>
          <a:xfrm>
            <a:off x="330200" y="1350010"/>
            <a:ext cx="8493125" cy="2011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2065" algn="just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latin typeface="Calibri"/>
                <a:cs typeface="Calibri"/>
              </a:rPr>
              <a:t>11.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После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того,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как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будет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введена</a:t>
            </a:r>
            <a:r>
              <a:rPr sz="2200" spc="-5" dirty="0">
                <a:latin typeface="Calibri"/>
                <a:cs typeface="Calibri"/>
              </a:rPr>
              <a:t> вся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недостающая</a:t>
            </a:r>
            <a:r>
              <a:rPr sz="2200" spc="-5" dirty="0">
                <a:latin typeface="Calibri"/>
                <a:cs typeface="Calibri"/>
              </a:rPr>
              <a:t> информация,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необходимо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сохранить</a:t>
            </a:r>
            <a:r>
              <a:rPr sz="2200" spc="-5" dirty="0">
                <a:latin typeface="Calibri"/>
                <a:cs typeface="Calibri"/>
              </a:rPr>
              <a:t> рабочую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программу</a:t>
            </a:r>
            <a:r>
              <a:rPr sz="2200" dirty="0">
                <a:latin typeface="Calibri"/>
                <a:cs typeface="Calibri"/>
              </a:rPr>
              <a:t> по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предмету,</a:t>
            </a:r>
            <a:r>
              <a:rPr sz="2200" spc="-10" dirty="0">
                <a:latin typeface="Calibri"/>
                <a:cs typeface="Calibri"/>
              </a:rPr>
              <a:t> можно 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создать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pdf–файл.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750">
              <a:latin typeface="Calibri"/>
              <a:cs typeface="Calibri"/>
            </a:endParaRPr>
          </a:p>
          <a:p>
            <a:pPr marL="1636395" marR="5080" indent="-156273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По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всем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возникающим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вопросам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этапе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регистрации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создания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рабочих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программ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обращаться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горячую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линию: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constructor@instrao.ru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7544" y="260648"/>
            <a:ext cx="82296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1555" marR="5080" indent="-2247265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solidFill>
                  <a:srgbClr val="002060"/>
                </a:solidFill>
              </a:rPr>
              <a:t>Методическое </a:t>
            </a:r>
            <a:r>
              <a:rPr sz="2400" spc="-5" dirty="0">
                <a:solidFill>
                  <a:srgbClr val="002060"/>
                </a:solidFill>
              </a:rPr>
              <a:t>сопровождение </a:t>
            </a:r>
            <a:r>
              <a:rPr sz="2400" spc="-15" dirty="0" err="1">
                <a:solidFill>
                  <a:srgbClr val="002060"/>
                </a:solidFill>
              </a:rPr>
              <a:t>педагогов</a:t>
            </a:r>
            <a:r>
              <a:rPr sz="2400" spc="-15" dirty="0">
                <a:solidFill>
                  <a:srgbClr val="002060"/>
                </a:solidFill>
              </a:rPr>
              <a:t> </a:t>
            </a:r>
            <a:r>
              <a:rPr lang="ru-RU" sz="2400" spc="-10" dirty="0" err="1" smtClean="0">
                <a:solidFill>
                  <a:srgbClr val="002060"/>
                </a:solidFill>
              </a:rPr>
              <a:t>г.о.г.Дзержинск</a:t>
            </a:r>
            <a:r>
              <a:rPr lang="ru-RU" sz="2400" spc="-10" dirty="0" smtClean="0">
                <a:solidFill>
                  <a:srgbClr val="002060"/>
                </a:solidFill>
              </a:rPr>
              <a:t>                </a:t>
            </a:r>
            <a:r>
              <a:rPr sz="2400" dirty="0" err="1" smtClean="0">
                <a:solidFill>
                  <a:srgbClr val="002060"/>
                </a:solidFill>
              </a:rPr>
              <a:t>по</a:t>
            </a:r>
            <a:r>
              <a:rPr sz="2400" spc="-5" dirty="0" smtClean="0">
                <a:solidFill>
                  <a:srgbClr val="002060"/>
                </a:solidFill>
              </a:rPr>
              <a:t> </a:t>
            </a:r>
            <a:r>
              <a:rPr sz="2400" spc="-10" dirty="0">
                <a:solidFill>
                  <a:srgbClr val="002060"/>
                </a:solidFill>
              </a:rPr>
              <a:t>работе </a:t>
            </a:r>
            <a:r>
              <a:rPr sz="2400" dirty="0">
                <a:solidFill>
                  <a:srgbClr val="002060"/>
                </a:solidFill>
              </a:rPr>
              <a:t>с</a:t>
            </a:r>
            <a:r>
              <a:rPr sz="2400" spc="-15" dirty="0">
                <a:solidFill>
                  <a:srgbClr val="002060"/>
                </a:solidFill>
              </a:rPr>
              <a:t> </a:t>
            </a:r>
            <a:r>
              <a:rPr sz="2400" spc="-10" dirty="0">
                <a:solidFill>
                  <a:srgbClr val="002060"/>
                </a:solidFill>
              </a:rPr>
              <a:t>Конструктором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8267" y="1145501"/>
            <a:ext cx="5211445" cy="8111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200" spc="-10" dirty="0">
                <a:latin typeface="Calibri"/>
                <a:cs typeface="Calibri"/>
              </a:rPr>
              <a:t>Федеральные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 err="1">
                <a:latin typeface="Calibri"/>
                <a:cs typeface="Calibri"/>
              </a:rPr>
              <a:t>вебинары</a:t>
            </a:r>
            <a:r>
              <a:rPr sz="2200" spc="-5" dirty="0" smtClean="0">
                <a:latin typeface="Calibri"/>
                <a:cs typeface="Calibri"/>
              </a:rPr>
              <a:t>:</a:t>
            </a:r>
            <a:endParaRPr lang="ru-RU" sz="2200" spc="-5" dirty="0" smtClean="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  <a:spcBef>
                <a:spcPts val="100"/>
              </a:spcBef>
            </a:pPr>
            <a:endParaRPr sz="2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40152" y="1268760"/>
            <a:ext cx="2717800" cy="1062355"/>
          </a:xfrm>
          <a:prstGeom prst="rect">
            <a:avLst/>
          </a:prstGeom>
          <a:solidFill>
            <a:srgbClr val="FCEADA"/>
          </a:solidFill>
          <a:ln w="3175">
            <a:solidFill>
              <a:srgbClr val="FF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127635" marR="118745" indent="635" algn="ctr">
              <a:lnSpc>
                <a:spcPct val="100000"/>
              </a:lnSpc>
              <a:spcBef>
                <a:spcPts val="240"/>
              </a:spcBef>
            </a:pPr>
            <a:r>
              <a:rPr sz="1800" spc="-35" dirty="0">
                <a:solidFill>
                  <a:srgbClr val="FF0000"/>
                </a:solidFill>
                <a:latin typeface="Calibri"/>
                <a:cs typeface="Calibri"/>
              </a:rPr>
              <a:t>Горячая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 линия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по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всем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возникающим</a:t>
            </a:r>
            <a:r>
              <a:rPr sz="18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вопросам: </a:t>
            </a:r>
            <a:r>
              <a:rPr sz="1800" spc="-3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constructor@instrao.ru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7" name="Рисунок 6" descr="3c8c7949eb426af8f34c0fababe9d3a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700808"/>
            <a:ext cx="1800200" cy="1800200"/>
          </a:xfrm>
          <a:prstGeom prst="rect">
            <a:avLst/>
          </a:prstGeom>
        </p:spPr>
      </p:pic>
      <p:sp>
        <p:nvSpPr>
          <p:cNvPr id="8" name="object 3"/>
          <p:cNvSpPr txBox="1"/>
          <p:nvPr/>
        </p:nvSpPr>
        <p:spPr>
          <a:xfrm>
            <a:off x="4644008" y="2420888"/>
            <a:ext cx="5211445" cy="8381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lang="ru-RU" sz="2200" spc="-10" dirty="0" smtClean="0">
                <a:latin typeface="Calibri"/>
                <a:cs typeface="Calibri"/>
              </a:rPr>
              <a:t>Материалы по реализации ФГОС</a:t>
            </a:r>
            <a:endParaRPr lang="ru-RU" sz="2200" spc="-5" dirty="0" smtClean="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  <a:spcBef>
                <a:spcPts val="100"/>
              </a:spcBef>
            </a:pPr>
            <a:endParaRPr sz="2200" dirty="0">
              <a:latin typeface="Calibri"/>
              <a:cs typeface="Calibri"/>
            </a:endParaRPr>
          </a:p>
        </p:txBody>
      </p:sp>
      <p:pic>
        <p:nvPicPr>
          <p:cNvPr id="9" name="Рисунок 8" descr="39ccbda4aec9caa52d602c315a682f7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3068960"/>
            <a:ext cx="1844824" cy="1844824"/>
          </a:xfrm>
          <a:prstGeom prst="rect">
            <a:avLst/>
          </a:prstGeom>
        </p:spPr>
      </p:pic>
      <p:sp>
        <p:nvSpPr>
          <p:cNvPr id="10" name="object 3"/>
          <p:cNvSpPr txBox="1"/>
          <p:nvPr/>
        </p:nvSpPr>
        <p:spPr>
          <a:xfrm>
            <a:off x="251520" y="3573016"/>
            <a:ext cx="5211445" cy="12444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lang="ru-RU" sz="2200" spc="-5" dirty="0" smtClean="0">
                <a:latin typeface="Calibri"/>
                <a:cs typeface="Calibri"/>
              </a:rPr>
              <a:t>В</a:t>
            </a:r>
            <a:r>
              <a:rPr sz="2200" spc="-5" dirty="0" err="1" smtClean="0">
                <a:latin typeface="Calibri"/>
                <a:cs typeface="Calibri"/>
              </a:rPr>
              <a:t>ебинар</a:t>
            </a:r>
            <a:r>
              <a:rPr sz="2200" spc="-5" dirty="0" smtClean="0">
                <a:latin typeface="Calibri"/>
                <a:cs typeface="Calibri"/>
              </a:rPr>
              <a:t>:</a:t>
            </a:r>
            <a:r>
              <a:rPr lang="ru-RU" sz="2200" spc="-5" dirty="0" smtClean="0">
                <a:latin typeface="Calibri"/>
                <a:cs typeface="Calibri"/>
              </a:rPr>
              <a:t> Как работать в конструкторе рабочих программ</a:t>
            </a:r>
          </a:p>
          <a:p>
            <a:pPr marL="12700" marR="5080">
              <a:lnSpc>
                <a:spcPct val="120000"/>
              </a:lnSpc>
              <a:spcBef>
                <a:spcPts val="100"/>
              </a:spcBef>
            </a:pPr>
            <a:endParaRPr sz="2200" dirty="0">
              <a:latin typeface="Calibri"/>
              <a:cs typeface="Calibri"/>
            </a:endParaRPr>
          </a:p>
        </p:txBody>
      </p:sp>
      <p:pic>
        <p:nvPicPr>
          <p:cNvPr id="11" name="Рисунок 10" descr="bf0147522368429b51f425cc1b880cb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553744"/>
            <a:ext cx="1872208" cy="18722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40732" y="459155"/>
            <a:ext cx="4421262" cy="27435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79512" y="1628800"/>
            <a:ext cx="8844280" cy="1367155"/>
            <a:chOff x="169989" y="1138618"/>
            <a:chExt cx="8844280" cy="136715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9262" y="1184669"/>
              <a:ext cx="8693277" cy="120136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4752" y="1143380"/>
              <a:ext cx="8834755" cy="1357630"/>
            </a:xfrm>
            <a:custGeom>
              <a:avLst/>
              <a:gdLst/>
              <a:ahLst/>
              <a:cxnLst/>
              <a:rect l="l" t="t" r="r" b="b"/>
              <a:pathLst>
                <a:path w="8834755" h="1357630">
                  <a:moveTo>
                    <a:pt x="0" y="1357249"/>
                  </a:moveTo>
                  <a:lnTo>
                    <a:pt x="8834374" y="1357249"/>
                  </a:lnTo>
                  <a:lnTo>
                    <a:pt x="8834374" y="0"/>
                  </a:lnTo>
                  <a:lnTo>
                    <a:pt x="0" y="0"/>
                  </a:lnTo>
                  <a:lnTo>
                    <a:pt x="0" y="135724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323528" y="3789040"/>
            <a:ext cx="6438900" cy="963294"/>
            <a:chOff x="169989" y="4511166"/>
            <a:chExt cx="6438900" cy="963294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0481" y="4563384"/>
              <a:ext cx="6358882" cy="90129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74752" y="4515929"/>
              <a:ext cx="6429375" cy="953769"/>
            </a:xfrm>
            <a:custGeom>
              <a:avLst/>
              <a:gdLst/>
              <a:ahLst/>
              <a:cxnLst/>
              <a:rect l="l" t="t" r="r" b="b"/>
              <a:pathLst>
                <a:path w="6429375" h="953770">
                  <a:moveTo>
                    <a:pt x="0" y="953452"/>
                  </a:moveTo>
                  <a:lnTo>
                    <a:pt x="6429375" y="953452"/>
                  </a:lnTo>
                  <a:lnTo>
                    <a:pt x="6429375" y="0"/>
                  </a:lnTo>
                  <a:lnTo>
                    <a:pt x="0" y="0"/>
                  </a:lnTo>
                  <a:lnTo>
                    <a:pt x="0" y="95345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92280" y="3789040"/>
            <a:ext cx="1872208" cy="184810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23528" y="4941168"/>
            <a:ext cx="6449949" cy="70643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5913" y="457146"/>
            <a:ext cx="7990702" cy="62659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44012" y="1380645"/>
            <a:ext cx="5702021" cy="49061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3966" y="1876820"/>
            <a:ext cx="6117944" cy="86110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711442" y="1857248"/>
            <a:ext cx="226568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Пошаговая</a:t>
            </a:r>
            <a:r>
              <a:rPr sz="1600" spc="-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инструкция</a:t>
            </a:r>
            <a:r>
              <a:rPr sz="1600" spc="-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по</a:t>
            </a:r>
            <a:endParaRPr sz="1600">
              <a:latin typeface="Calibri"/>
              <a:cs typeface="Calibri"/>
            </a:endParaRPr>
          </a:p>
          <a:p>
            <a:pPr marL="60960">
              <a:lnSpc>
                <a:spcPct val="100000"/>
              </a:lnSpc>
            </a:pP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работе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Конструктором: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77332" y="2646505"/>
            <a:ext cx="1938115" cy="1938115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22338" y="371412"/>
            <a:ext cx="7543165" cy="1518285"/>
            <a:chOff x="222338" y="371412"/>
            <a:chExt cx="7543165" cy="151828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89595" y="371412"/>
              <a:ext cx="6175349" cy="63963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2338" y="1002957"/>
              <a:ext cx="7167499" cy="886548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1587" y="2958859"/>
            <a:ext cx="6468555" cy="23735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7544" y="23141"/>
            <a:ext cx="8352928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060" marR="5080" indent="-86995">
              <a:lnSpc>
                <a:spcPct val="100000"/>
              </a:lnSpc>
              <a:spcBef>
                <a:spcPts val="100"/>
              </a:spcBef>
            </a:pPr>
            <a:r>
              <a:rPr sz="2500" spc="-10" dirty="0">
                <a:solidFill>
                  <a:srgbClr val="002060"/>
                </a:solidFill>
              </a:rPr>
              <a:t>Алгоритм</a:t>
            </a:r>
            <a:r>
              <a:rPr sz="2500" spc="-5" dirty="0">
                <a:solidFill>
                  <a:srgbClr val="002060"/>
                </a:solidFill>
              </a:rPr>
              <a:t> </a:t>
            </a:r>
            <a:r>
              <a:rPr sz="2500" spc="-10" dirty="0">
                <a:solidFill>
                  <a:srgbClr val="002060"/>
                </a:solidFill>
              </a:rPr>
              <a:t>создания</a:t>
            </a:r>
            <a:r>
              <a:rPr sz="2500" spc="-5" dirty="0">
                <a:solidFill>
                  <a:srgbClr val="002060"/>
                </a:solidFill>
              </a:rPr>
              <a:t> рабочей</a:t>
            </a:r>
            <a:r>
              <a:rPr sz="2500" spc="-20" dirty="0">
                <a:solidFill>
                  <a:srgbClr val="002060"/>
                </a:solidFill>
              </a:rPr>
              <a:t> </a:t>
            </a:r>
            <a:r>
              <a:rPr sz="2500" spc="-5" dirty="0">
                <a:solidFill>
                  <a:srgbClr val="002060"/>
                </a:solidFill>
              </a:rPr>
              <a:t>программы</a:t>
            </a:r>
            <a:r>
              <a:rPr sz="2500" spc="15" dirty="0">
                <a:solidFill>
                  <a:srgbClr val="002060"/>
                </a:solidFill>
              </a:rPr>
              <a:t> </a:t>
            </a:r>
            <a:r>
              <a:rPr sz="2500" dirty="0">
                <a:solidFill>
                  <a:srgbClr val="002060"/>
                </a:solidFill>
              </a:rPr>
              <a:t>по</a:t>
            </a:r>
            <a:r>
              <a:rPr sz="2500" spc="-10" dirty="0">
                <a:solidFill>
                  <a:srgbClr val="002060"/>
                </a:solidFill>
              </a:rPr>
              <a:t> предмету </a:t>
            </a:r>
            <a:r>
              <a:rPr sz="2500" spc="-525" dirty="0">
                <a:solidFill>
                  <a:srgbClr val="002060"/>
                </a:solidFill>
              </a:rPr>
              <a:t> </a:t>
            </a:r>
            <a:r>
              <a:rPr sz="2500" dirty="0">
                <a:solidFill>
                  <a:srgbClr val="002060"/>
                </a:solidFill>
              </a:rPr>
              <a:t>с</a:t>
            </a:r>
            <a:r>
              <a:rPr sz="2500" spc="-15" dirty="0">
                <a:solidFill>
                  <a:srgbClr val="002060"/>
                </a:solidFill>
              </a:rPr>
              <a:t> </a:t>
            </a:r>
            <a:r>
              <a:rPr sz="2500" spc="-10" dirty="0">
                <a:solidFill>
                  <a:srgbClr val="002060"/>
                </a:solidFill>
              </a:rPr>
              <a:t>использованием Конструктора</a:t>
            </a:r>
            <a:r>
              <a:rPr sz="2500" spc="-20" dirty="0">
                <a:solidFill>
                  <a:srgbClr val="002060"/>
                </a:solidFill>
              </a:rPr>
              <a:t> </a:t>
            </a:r>
            <a:r>
              <a:rPr sz="2500" spc="-5" dirty="0">
                <a:solidFill>
                  <a:srgbClr val="002060"/>
                </a:solidFill>
              </a:rPr>
              <a:t>рабочих</a:t>
            </a:r>
            <a:r>
              <a:rPr sz="2500" spc="-20" dirty="0">
                <a:solidFill>
                  <a:srgbClr val="002060"/>
                </a:solidFill>
              </a:rPr>
              <a:t> </a:t>
            </a:r>
            <a:r>
              <a:rPr sz="2500" spc="-5" dirty="0">
                <a:solidFill>
                  <a:srgbClr val="002060"/>
                </a:solidFill>
              </a:rPr>
              <a:t>программ: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rcRect l="2957" t="4880" r="4376"/>
          <a:stretch>
            <a:fillRect/>
          </a:stretch>
        </p:blipFill>
        <p:spPr>
          <a:xfrm>
            <a:off x="1259632" y="2420888"/>
            <a:ext cx="6768752" cy="421094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8739" y="925194"/>
            <a:ext cx="8985250" cy="14338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527685" algn="l"/>
                <a:tab pos="528320" algn="l"/>
                <a:tab pos="884555" algn="l"/>
                <a:tab pos="2228215" algn="l"/>
                <a:tab pos="3219450" algn="l"/>
                <a:tab pos="4905375" algn="l"/>
                <a:tab pos="5894705" algn="l"/>
                <a:tab pos="6792595" algn="l"/>
                <a:tab pos="7954009" algn="l"/>
              </a:tabLst>
            </a:pPr>
            <a:r>
              <a:rPr sz="2200" spc="-5" dirty="0">
                <a:latin typeface="Calibri"/>
                <a:cs typeface="Calibri"/>
              </a:rPr>
              <a:t>В	адресной	стро</a:t>
            </a:r>
            <a:r>
              <a:rPr sz="2200" spc="-25" dirty="0">
                <a:latin typeface="Calibri"/>
                <a:cs typeface="Calibri"/>
              </a:rPr>
              <a:t>к</a:t>
            </a:r>
            <a:r>
              <a:rPr sz="2200" spc="-5" dirty="0">
                <a:latin typeface="Calibri"/>
                <a:cs typeface="Calibri"/>
              </a:rPr>
              <a:t>е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н</a:t>
            </a:r>
            <a:r>
              <a:rPr sz="2200" dirty="0">
                <a:latin typeface="Calibri"/>
                <a:cs typeface="Calibri"/>
              </a:rPr>
              <a:t>е</a:t>
            </a:r>
            <a:r>
              <a:rPr sz="2200" spc="-5" dirty="0">
                <a:latin typeface="Calibri"/>
                <a:cs typeface="Calibri"/>
              </a:rPr>
              <a:t>о</a:t>
            </a:r>
            <a:r>
              <a:rPr sz="2200" spc="-40" dirty="0">
                <a:latin typeface="Calibri"/>
                <a:cs typeface="Calibri"/>
              </a:rPr>
              <a:t>б</a:t>
            </a:r>
            <a:r>
              <a:rPr sz="2200" spc="-45" dirty="0">
                <a:latin typeface="Calibri"/>
                <a:cs typeface="Calibri"/>
              </a:rPr>
              <a:t>х</a:t>
            </a:r>
            <a:r>
              <a:rPr sz="2200" spc="-60" dirty="0">
                <a:latin typeface="Calibri"/>
                <a:cs typeface="Calibri"/>
              </a:rPr>
              <a:t>о</a:t>
            </a:r>
            <a:r>
              <a:rPr sz="2200" spc="-10" dirty="0">
                <a:latin typeface="Calibri"/>
                <a:cs typeface="Calibri"/>
              </a:rPr>
              <a:t>дим</a:t>
            </a:r>
            <a:r>
              <a:rPr sz="2200" spc="-5" dirty="0">
                <a:latin typeface="Calibri"/>
                <a:cs typeface="Calibri"/>
              </a:rPr>
              <a:t>о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5" dirty="0">
                <a:latin typeface="Calibri"/>
                <a:cs typeface="Calibri"/>
              </a:rPr>
              <a:t>в</a:t>
            </a:r>
            <a:r>
              <a:rPr sz="2200" spc="-5" dirty="0">
                <a:latin typeface="Calibri"/>
                <a:cs typeface="Calibri"/>
              </a:rPr>
              <a:t>вести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адрес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порт</a:t>
            </a:r>
            <a:r>
              <a:rPr sz="2200" dirty="0">
                <a:latin typeface="Calibri"/>
                <a:cs typeface="Calibri"/>
              </a:rPr>
              <a:t>а</a:t>
            </a:r>
            <a:r>
              <a:rPr sz="2200" spc="-10" dirty="0">
                <a:latin typeface="Calibri"/>
                <a:cs typeface="Calibri"/>
              </a:rPr>
              <a:t>л</a:t>
            </a:r>
            <a:r>
              <a:rPr sz="2200" spc="-5" dirty="0">
                <a:latin typeface="Calibri"/>
                <a:cs typeface="Calibri"/>
              </a:rPr>
              <a:t>а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5" dirty="0">
                <a:latin typeface="Calibri"/>
                <a:cs typeface="Calibri"/>
              </a:rPr>
              <a:t>«</a:t>
            </a:r>
            <a:r>
              <a:rPr sz="2200" spc="-35" dirty="0">
                <a:latin typeface="Calibri"/>
                <a:cs typeface="Calibri"/>
              </a:rPr>
              <a:t>Е</a:t>
            </a:r>
            <a:r>
              <a:rPr sz="2200" spc="-10" dirty="0">
                <a:latin typeface="Calibri"/>
                <a:cs typeface="Calibri"/>
              </a:rPr>
              <a:t>диное</a:t>
            </a:r>
            <a:endParaRPr sz="2200" dirty="0">
              <a:latin typeface="Calibri"/>
              <a:cs typeface="Calibri"/>
            </a:endParaRPr>
          </a:p>
          <a:p>
            <a:pPr marL="527685">
              <a:lnSpc>
                <a:spcPct val="100000"/>
              </a:lnSpc>
            </a:pPr>
            <a:r>
              <a:rPr sz="2200" spc="-20" dirty="0">
                <a:latin typeface="Calibri"/>
                <a:cs typeface="Calibri"/>
              </a:rPr>
              <a:t>содержание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общего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образования»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https://edsoo.ru</a:t>
            </a:r>
            <a:endParaRPr sz="2200" dirty="0">
              <a:latin typeface="Calibri"/>
              <a:cs typeface="Calibri"/>
            </a:endParaRPr>
          </a:p>
          <a:p>
            <a:pPr marL="527685" marR="5715" indent="-515620">
              <a:lnSpc>
                <a:spcPct val="100000"/>
              </a:lnSpc>
              <a:spcBef>
                <a:spcPts val="530"/>
              </a:spcBef>
              <a:buAutoNum type="arabicPeriod" startAt="2"/>
              <a:tabLst>
                <a:tab pos="527685" algn="l"/>
                <a:tab pos="528320" algn="l"/>
                <a:tab pos="940435" algn="l"/>
                <a:tab pos="2830830" algn="l"/>
                <a:tab pos="3658235" algn="l"/>
                <a:tab pos="4906645" algn="l"/>
                <a:tab pos="6118860" algn="l"/>
                <a:tab pos="7993380" algn="l"/>
              </a:tabLst>
            </a:pPr>
            <a:r>
              <a:rPr sz="2200" spc="-5" dirty="0">
                <a:latin typeface="Calibri"/>
                <a:cs typeface="Calibri"/>
              </a:rPr>
              <a:t>В	</a:t>
            </a:r>
            <a:r>
              <a:rPr sz="2200" spc="-10" dirty="0">
                <a:latin typeface="Calibri"/>
                <a:cs typeface="Calibri"/>
              </a:rPr>
              <a:t>открывш</a:t>
            </a:r>
            <a:r>
              <a:rPr sz="2200" spc="-25" dirty="0">
                <a:latin typeface="Calibri"/>
                <a:cs typeface="Calibri"/>
              </a:rPr>
              <a:t>е</a:t>
            </a:r>
            <a:r>
              <a:rPr sz="2200" spc="-10" dirty="0">
                <a:latin typeface="Calibri"/>
                <a:cs typeface="Calibri"/>
              </a:rPr>
              <a:t>мс</a:t>
            </a:r>
            <a:r>
              <a:rPr sz="2200" spc="-5" dirty="0">
                <a:latin typeface="Calibri"/>
                <a:cs typeface="Calibri"/>
              </a:rPr>
              <a:t>я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окне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выбр</a:t>
            </a:r>
            <a:r>
              <a:rPr sz="2200" spc="-15" dirty="0">
                <a:latin typeface="Calibri"/>
                <a:cs typeface="Calibri"/>
              </a:rPr>
              <a:t>а</a:t>
            </a:r>
            <a:r>
              <a:rPr sz="2200" spc="-10" dirty="0">
                <a:latin typeface="Calibri"/>
                <a:cs typeface="Calibri"/>
              </a:rPr>
              <a:t>т</a:t>
            </a:r>
            <a:r>
              <a:rPr sz="2200" spc="-5" dirty="0">
                <a:latin typeface="Calibri"/>
                <a:cs typeface="Calibri"/>
              </a:rPr>
              <a:t>ь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вкладку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5" dirty="0">
                <a:latin typeface="Calibri"/>
                <a:cs typeface="Calibri"/>
              </a:rPr>
              <a:t>«</a:t>
            </a:r>
            <a:r>
              <a:rPr sz="2200" spc="-35" dirty="0">
                <a:latin typeface="Calibri"/>
                <a:cs typeface="Calibri"/>
              </a:rPr>
              <a:t>К</a:t>
            </a:r>
            <a:r>
              <a:rPr sz="2200" spc="-5" dirty="0">
                <a:latin typeface="Calibri"/>
                <a:cs typeface="Calibri"/>
              </a:rPr>
              <a:t>онст</a:t>
            </a:r>
            <a:r>
              <a:rPr sz="2200" spc="-20" dirty="0">
                <a:latin typeface="Calibri"/>
                <a:cs typeface="Calibri"/>
              </a:rPr>
              <a:t>р</a:t>
            </a:r>
            <a:r>
              <a:rPr sz="2200" spc="-5" dirty="0">
                <a:latin typeface="Calibri"/>
                <a:cs typeface="Calibri"/>
              </a:rPr>
              <a:t>ук</a:t>
            </a:r>
            <a:r>
              <a:rPr sz="2200" spc="-25" dirty="0">
                <a:latin typeface="Calibri"/>
                <a:cs typeface="Calibri"/>
              </a:rPr>
              <a:t>т</a:t>
            </a:r>
            <a:r>
              <a:rPr sz="2200" spc="-5" dirty="0">
                <a:latin typeface="Calibri"/>
                <a:cs typeface="Calibri"/>
              </a:rPr>
              <a:t>ор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рабочих  </a:t>
            </a:r>
            <a:r>
              <a:rPr sz="2200" spc="-5" dirty="0">
                <a:latin typeface="Calibri"/>
                <a:cs typeface="Calibri"/>
              </a:rPr>
              <a:t>программ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по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учебным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предметам».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67" y="144017"/>
            <a:ext cx="23812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Calibri"/>
                <a:cs typeface="Calibri"/>
              </a:rPr>
              <a:t>3.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2867" y="144017"/>
            <a:ext cx="480059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latin typeface="Calibri"/>
                <a:cs typeface="Calibri"/>
              </a:rPr>
              <a:t>Для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89479" y="144017"/>
            <a:ext cx="1821814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latin typeface="Calibri"/>
                <a:cs typeface="Calibri"/>
              </a:rPr>
              <a:t>использования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8267" y="412191"/>
            <a:ext cx="163004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latin typeface="Calibri"/>
                <a:cs typeface="Calibri"/>
              </a:rPr>
              <a:t>Конструктора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05201" y="412191"/>
            <a:ext cx="150685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Calibri"/>
                <a:cs typeface="Calibri"/>
              </a:rPr>
              <a:t>нео</a:t>
            </a:r>
            <a:r>
              <a:rPr sz="2200" spc="-35" dirty="0">
                <a:latin typeface="Calibri"/>
                <a:cs typeface="Calibri"/>
              </a:rPr>
              <a:t>бх</a:t>
            </a:r>
            <a:r>
              <a:rPr sz="2200" spc="-65" dirty="0">
                <a:latin typeface="Calibri"/>
                <a:cs typeface="Calibri"/>
              </a:rPr>
              <a:t>о</a:t>
            </a:r>
            <a:r>
              <a:rPr sz="2200" spc="-10" dirty="0">
                <a:latin typeface="Calibri"/>
                <a:cs typeface="Calibri"/>
              </a:rPr>
              <a:t>димо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8267" y="680719"/>
            <a:ext cx="87503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Calibri"/>
                <a:cs typeface="Calibri"/>
              </a:rPr>
              <a:t>пройти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86560" y="680719"/>
            <a:ext cx="15944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latin typeface="Calibri"/>
                <a:cs typeface="Calibri"/>
              </a:rPr>
              <a:t>авторизацию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34129" y="680719"/>
            <a:ext cx="17653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Calibri"/>
                <a:cs typeface="Calibri"/>
              </a:rPr>
              <a:t>и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8267" y="948943"/>
            <a:ext cx="21336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Calibri"/>
                <a:cs typeface="Calibri"/>
              </a:rPr>
              <a:t>зарегистрировать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02026" y="948943"/>
            <a:ext cx="100584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latin typeface="Calibri"/>
                <a:cs typeface="Calibri"/>
              </a:rPr>
              <a:t>учетную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8267" y="1217167"/>
            <a:ext cx="3751579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Calibri"/>
                <a:cs typeface="Calibri"/>
              </a:rPr>
              <a:t>запись</a:t>
            </a:r>
            <a:r>
              <a:rPr sz="2200" spc="38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в</a:t>
            </a:r>
            <a:r>
              <a:rPr sz="2200" spc="3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системе</a:t>
            </a:r>
            <a:r>
              <a:rPr sz="2200" spc="39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(даже</a:t>
            </a:r>
            <a:r>
              <a:rPr sz="2200" spc="39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в</a:t>
            </a:r>
            <a:r>
              <a:rPr sz="2200" spc="37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том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8267" y="1485392"/>
            <a:ext cx="88582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Calibri"/>
                <a:cs typeface="Calibri"/>
              </a:rPr>
              <a:t>с</a:t>
            </a:r>
            <a:r>
              <a:rPr sz="2200" spc="-15" dirty="0">
                <a:latin typeface="Calibri"/>
                <a:cs typeface="Calibri"/>
              </a:rPr>
              <a:t>л</a:t>
            </a:r>
            <a:r>
              <a:rPr sz="2200" spc="5" dirty="0">
                <a:latin typeface="Calibri"/>
                <a:cs typeface="Calibri"/>
              </a:rPr>
              <a:t>у</a:t>
            </a:r>
            <a:r>
              <a:rPr sz="2200" spc="-5" dirty="0">
                <a:latin typeface="Calibri"/>
                <a:cs typeface="Calibri"/>
              </a:rPr>
              <a:t>чае,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33220" y="1485392"/>
            <a:ext cx="141033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76325" algn="l"/>
              </a:tabLst>
            </a:pPr>
            <a:r>
              <a:rPr sz="2200" dirty="0">
                <a:latin typeface="Calibri"/>
                <a:cs typeface="Calibri"/>
              </a:rPr>
              <a:t>е</a:t>
            </a:r>
            <a:r>
              <a:rPr sz="2200" spc="-5" dirty="0">
                <a:latin typeface="Calibri"/>
                <a:cs typeface="Calibri"/>
              </a:rPr>
              <a:t>с</a:t>
            </a:r>
            <a:r>
              <a:rPr sz="2200" spc="-15" dirty="0">
                <a:latin typeface="Calibri"/>
                <a:cs typeface="Calibri"/>
              </a:rPr>
              <a:t>л</a:t>
            </a:r>
            <a:r>
              <a:rPr sz="2200" spc="-5" dirty="0">
                <a:latin typeface="Calibri"/>
                <a:cs typeface="Calibri"/>
              </a:rPr>
              <a:t>и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вы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8267" y="1753565"/>
            <a:ext cx="22294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Calibri"/>
                <a:cs typeface="Calibri"/>
              </a:rPr>
              <a:t>зарегистрированы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29329" y="1485392"/>
            <a:ext cx="482600" cy="628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715" algn="r">
              <a:lnSpc>
                <a:spcPts val="2375"/>
              </a:lnSpc>
              <a:spcBef>
                <a:spcPts val="95"/>
              </a:spcBef>
            </a:pPr>
            <a:r>
              <a:rPr sz="2200" spc="-5" dirty="0">
                <a:latin typeface="Calibri"/>
                <a:cs typeface="Calibri"/>
              </a:rPr>
              <a:t>у</a:t>
            </a:r>
            <a:r>
              <a:rPr sz="2200" spc="-20" dirty="0">
                <a:latin typeface="Calibri"/>
                <a:cs typeface="Calibri"/>
              </a:rPr>
              <a:t>ж</a:t>
            </a:r>
            <a:r>
              <a:rPr sz="2200" spc="-5" dirty="0">
                <a:latin typeface="Calibri"/>
                <a:cs typeface="Calibri"/>
              </a:rPr>
              <a:t>е</a:t>
            </a:r>
            <a:endParaRPr sz="2200">
              <a:latin typeface="Calibri"/>
              <a:cs typeface="Calibri"/>
            </a:endParaRPr>
          </a:p>
          <a:p>
            <a:pPr marR="5080" algn="r">
              <a:lnSpc>
                <a:spcPts val="2375"/>
              </a:lnSpc>
            </a:pPr>
            <a:r>
              <a:rPr sz="2200" spc="-5" dirty="0">
                <a:latin typeface="Calibri"/>
                <a:cs typeface="Calibri"/>
              </a:rPr>
              <a:t>в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8267" y="2022093"/>
            <a:ext cx="3752850" cy="143383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620"/>
              </a:spcBef>
              <a:tabLst>
                <a:tab pos="1906905" algn="l"/>
                <a:tab pos="2900680" algn="l"/>
              </a:tabLst>
            </a:pPr>
            <a:r>
              <a:rPr sz="2200" spc="-5" dirty="0">
                <a:latin typeface="Calibri"/>
                <a:cs typeface="Calibri"/>
              </a:rPr>
              <a:t>пр</a:t>
            </a:r>
            <a:r>
              <a:rPr sz="2200" spc="-35" dirty="0">
                <a:latin typeface="Calibri"/>
                <a:cs typeface="Calibri"/>
              </a:rPr>
              <a:t>е</a:t>
            </a:r>
            <a:r>
              <a:rPr sz="2200" spc="-10" dirty="0">
                <a:latin typeface="Calibri"/>
                <a:cs typeface="Calibri"/>
              </a:rPr>
              <a:t>ды</a:t>
            </a:r>
            <a:r>
              <a:rPr sz="2200" spc="-20" dirty="0">
                <a:latin typeface="Calibri"/>
                <a:cs typeface="Calibri"/>
              </a:rPr>
              <a:t>д</a:t>
            </a:r>
            <a:r>
              <a:rPr sz="2200" spc="-5" dirty="0">
                <a:latin typeface="Calibri"/>
                <a:cs typeface="Calibri"/>
              </a:rPr>
              <a:t>у</a:t>
            </a:r>
            <a:r>
              <a:rPr sz="2200" spc="-20" dirty="0">
                <a:latin typeface="Calibri"/>
                <a:cs typeface="Calibri"/>
              </a:rPr>
              <a:t>щ</a:t>
            </a:r>
            <a:r>
              <a:rPr sz="2200" spc="-5" dirty="0">
                <a:latin typeface="Calibri"/>
                <a:cs typeface="Calibri"/>
              </a:rPr>
              <a:t>ей</a:t>
            </a:r>
            <a:r>
              <a:rPr sz="2200" dirty="0">
                <a:latin typeface="Calibri"/>
                <a:cs typeface="Calibri"/>
              </a:rPr>
              <a:t>		</a:t>
            </a:r>
            <a:r>
              <a:rPr sz="2200" spc="-5" dirty="0">
                <a:latin typeface="Calibri"/>
                <a:cs typeface="Calibri"/>
              </a:rPr>
              <a:t>версии  </a:t>
            </a:r>
            <a:r>
              <a:rPr sz="2200" spc="-45" dirty="0">
                <a:latin typeface="Calibri"/>
                <a:cs typeface="Calibri"/>
              </a:rPr>
              <a:t>К</a:t>
            </a:r>
            <a:r>
              <a:rPr sz="2200" spc="-5" dirty="0">
                <a:latin typeface="Calibri"/>
                <a:cs typeface="Calibri"/>
              </a:rPr>
              <a:t>онст</a:t>
            </a:r>
            <a:r>
              <a:rPr sz="2200" spc="-20" dirty="0">
                <a:latin typeface="Calibri"/>
                <a:cs typeface="Calibri"/>
              </a:rPr>
              <a:t>р</a:t>
            </a:r>
            <a:r>
              <a:rPr sz="2200" spc="-5" dirty="0">
                <a:latin typeface="Calibri"/>
                <a:cs typeface="Calibri"/>
              </a:rPr>
              <a:t>ук</a:t>
            </a:r>
            <a:r>
              <a:rPr sz="2200" spc="-25" dirty="0">
                <a:latin typeface="Calibri"/>
                <a:cs typeface="Calibri"/>
              </a:rPr>
              <a:t>т</a:t>
            </a:r>
            <a:r>
              <a:rPr sz="2200" spc="-5" dirty="0">
                <a:latin typeface="Calibri"/>
                <a:cs typeface="Calibri"/>
              </a:rPr>
              <a:t>о</a:t>
            </a:r>
            <a:r>
              <a:rPr sz="2200" dirty="0">
                <a:latin typeface="Calibri"/>
                <a:cs typeface="Calibri"/>
              </a:rPr>
              <a:t>р</a:t>
            </a:r>
            <a:r>
              <a:rPr sz="2200" spc="-5" dirty="0">
                <a:latin typeface="Calibri"/>
                <a:cs typeface="Calibri"/>
              </a:rPr>
              <a:t>а).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Н</a:t>
            </a:r>
            <a:r>
              <a:rPr sz="2200" spc="-15" dirty="0">
                <a:latin typeface="Calibri"/>
                <a:cs typeface="Calibri"/>
              </a:rPr>
              <a:t>а</a:t>
            </a:r>
            <a:r>
              <a:rPr sz="2200" spc="-45" dirty="0">
                <a:latin typeface="Calibri"/>
                <a:cs typeface="Calibri"/>
              </a:rPr>
              <a:t>ж</a:t>
            </a:r>
            <a:r>
              <a:rPr sz="2200" spc="-15" dirty="0">
                <a:latin typeface="Calibri"/>
                <a:cs typeface="Calibri"/>
              </a:rPr>
              <a:t>а</a:t>
            </a:r>
            <a:r>
              <a:rPr sz="2200" spc="-10" dirty="0">
                <a:latin typeface="Calibri"/>
                <a:cs typeface="Calibri"/>
              </a:rPr>
              <a:t>т</a:t>
            </a:r>
            <a:r>
              <a:rPr sz="2200" spc="-5" dirty="0">
                <a:latin typeface="Calibri"/>
                <a:cs typeface="Calibri"/>
              </a:rPr>
              <a:t>ь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42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к</a:t>
            </a:r>
            <a:r>
              <a:rPr sz="2200" spc="-5" dirty="0">
                <a:latin typeface="Calibri"/>
                <a:cs typeface="Calibri"/>
              </a:rPr>
              <a:t>н</a:t>
            </a:r>
            <a:r>
              <a:rPr sz="2200" dirty="0">
                <a:latin typeface="Calibri"/>
                <a:cs typeface="Calibri"/>
              </a:rPr>
              <a:t>о</a:t>
            </a:r>
            <a:r>
              <a:rPr sz="2200" spc="-5" dirty="0">
                <a:latin typeface="Calibri"/>
                <a:cs typeface="Calibri"/>
              </a:rPr>
              <a:t>пку</a:t>
            </a:r>
            <a:endParaRPr sz="2200">
              <a:latin typeface="Calibri"/>
              <a:cs typeface="Calibri"/>
            </a:endParaRPr>
          </a:p>
          <a:p>
            <a:pPr marL="12700" marR="5715">
              <a:lnSpc>
                <a:spcPct val="80000"/>
              </a:lnSpc>
              <a:spcBef>
                <a:spcPts val="5"/>
              </a:spcBef>
              <a:tabLst>
                <a:tab pos="1141730" algn="l"/>
                <a:tab pos="1974214" algn="l"/>
                <a:tab pos="2078989" algn="l"/>
                <a:tab pos="3347085" algn="l"/>
              </a:tabLst>
            </a:pPr>
            <a:r>
              <a:rPr sz="2200" spc="-10" dirty="0">
                <a:latin typeface="Calibri"/>
                <a:cs typeface="Calibri"/>
              </a:rPr>
              <a:t>«</a:t>
            </a:r>
            <a:r>
              <a:rPr sz="2200" spc="-35" dirty="0">
                <a:latin typeface="Calibri"/>
                <a:cs typeface="Calibri"/>
              </a:rPr>
              <a:t>Р</a:t>
            </a:r>
            <a:r>
              <a:rPr sz="2200" spc="-5" dirty="0">
                <a:latin typeface="Calibri"/>
                <a:cs typeface="Calibri"/>
              </a:rPr>
              <a:t>еги</a:t>
            </a:r>
            <a:r>
              <a:rPr sz="2200" spc="-15" dirty="0">
                <a:latin typeface="Calibri"/>
                <a:cs typeface="Calibri"/>
              </a:rPr>
              <a:t>с</a:t>
            </a:r>
            <a:r>
              <a:rPr sz="2200" spc="-10" dirty="0">
                <a:latin typeface="Calibri"/>
                <a:cs typeface="Calibri"/>
              </a:rPr>
              <a:t>трация</a:t>
            </a:r>
            <a:r>
              <a:rPr sz="2200" spc="10" dirty="0">
                <a:latin typeface="Calibri"/>
                <a:cs typeface="Calibri"/>
              </a:rPr>
              <a:t>»</a:t>
            </a:r>
            <a:r>
              <a:rPr sz="2200" spc="-5" dirty="0">
                <a:latin typeface="Calibri"/>
                <a:cs typeface="Calibri"/>
              </a:rPr>
              <a:t>.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З</a:t>
            </a:r>
            <a:r>
              <a:rPr sz="2200" dirty="0">
                <a:latin typeface="Calibri"/>
                <a:cs typeface="Calibri"/>
              </a:rPr>
              <a:t>а</a:t>
            </a:r>
            <a:r>
              <a:rPr sz="2200" spc="-5" dirty="0">
                <a:latin typeface="Calibri"/>
                <a:cs typeface="Calibri"/>
              </a:rPr>
              <a:t>п</a:t>
            </a:r>
            <a:r>
              <a:rPr sz="2200" spc="-40" dirty="0">
                <a:latin typeface="Calibri"/>
                <a:cs typeface="Calibri"/>
              </a:rPr>
              <a:t>о</a:t>
            </a:r>
            <a:r>
              <a:rPr sz="2200" spc="-10" dirty="0">
                <a:latin typeface="Calibri"/>
                <a:cs typeface="Calibri"/>
              </a:rPr>
              <a:t>лн</a:t>
            </a:r>
            <a:r>
              <a:rPr sz="2200" spc="-25" dirty="0">
                <a:latin typeface="Calibri"/>
                <a:cs typeface="Calibri"/>
              </a:rPr>
              <a:t>и</a:t>
            </a:r>
            <a:r>
              <a:rPr sz="2200" spc="-10" dirty="0">
                <a:latin typeface="Calibri"/>
                <a:cs typeface="Calibri"/>
              </a:rPr>
              <a:t>т</a:t>
            </a:r>
            <a:r>
              <a:rPr sz="2200" spc="-5" dirty="0">
                <a:latin typeface="Calibri"/>
                <a:cs typeface="Calibri"/>
              </a:rPr>
              <a:t>ь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все  пу</a:t>
            </a:r>
            <a:r>
              <a:rPr sz="2200" spc="-15" dirty="0">
                <a:latin typeface="Calibri"/>
                <a:cs typeface="Calibri"/>
              </a:rPr>
              <a:t>с</a:t>
            </a:r>
            <a:r>
              <a:rPr sz="2200" spc="-10" dirty="0">
                <a:latin typeface="Calibri"/>
                <a:cs typeface="Calibri"/>
              </a:rPr>
              <a:t>ты</a:t>
            </a:r>
            <a:r>
              <a:rPr sz="2200" spc="-5" dirty="0">
                <a:latin typeface="Calibri"/>
                <a:cs typeface="Calibri"/>
              </a:rPr>
              <a:t>е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п</a:t>
            </a:r>
            <a:r>
              <a:rPr sz="2200" spc="-40" dirty="0">
                <a:latin typeface="Calibri"/>
                <a:cs typeface="Calibri"/>
              </a:rPr>
              <a:t>о</a:t>
            </a:r>
            <a:r>
              <a:rPr sz="2200" spc="-10" dirty="0">
                <a:latin typeface="Calibri"/>
                <a:cs typeface="Calibri"/>
              </a:rPr>
              <a:t>ля</a:t>
            </a:r>
            <a:r>
              <a:rPr sz="2200" spc="-5" dirty="0">
                <a:latin typeface="Calibri"/>
                <a:cs typeface="Calibri"/>
              </a:rPr>
              <a:t>,</a:t>
            </a:r>
            <a:r>
              <a:rPr sz="2200" dirty="0">
                <a:latin typeface="Calibri"/>
                <a:cs typeface="Calibri"/>
              </a:rPr>
              <a:t>		</a:t>
            </a:r>
            <a:r>
              <a:rPr sz="2200" spc="5" dirty="0">
                <a:latin typeface="Calibri"/>
                <a:cs typeface="Calibri"/>
              </a:rPr>
              <a:t>н</a:t>
            </a:r>
            <a:r>
              <a:rPr sz="2200" spc="-5" dirty="0">
                <a:latin typeface="Calibri"/>
                <a:cs typeface="Calibri"/>
              </a:rPr>
              <a:t>ео</a:t>
            </a:r>
            <a:r>
              <a:rPr sz="2200" spc="-35" dirty="0">
                <a:latin typeface="Calibri"/>
                <a:cs typeface="Calibri"/>
              </a:rPr>
              <a:t>б</a:t>
            </a:r>
            <a:r>
              <a:rPr sz="2200" spc="-45" dirty="0">
                <a:latin typeface="Calibri"/>
                <a:cs typeface="Calibri"/>
              </a:rPr>
              <a:t>х</a:t>
            </a:r>
            <a:r>
              <a:rPr sz="2200" spc="-50" dirty="0">
                <a:latin typeface="Calibri"/>
                <a:cs typeface="Calibri"/>
              </a:rPr>
              <a:t>о</a:t>
            </a:r>
            <a:r>
              <a:rPr sz="2200" spc="-10" dirty="0">
                <a:latin typeface="Calibri"/>
                <a:cs typeface="Calibri"/>
              </a:rPr>
              <a:t>димые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115"/>
              </a:lnSpc>
            </a:pPr>
            <a:r>
              <a:rPr sz="2200" spc="-10" dirty="0">
                <a:latin typeface="Calibri"/>
                <a:cs typeface="Calibri"/>
              </a:rPr>
              <a:t>для регистрации.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763688" y="377122"/>
            <a:ext cx="7183510" cy="6292238"/>
            <a:chOff x="1348930" y="395033"/>
            <a:chExt cx="7800340" cy="6445885"/>
          </a:xfrm>
        </p:grpSpPr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8391" y="3548717"/>
              <a:ext cx="6309868" cy="328231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353692" y="3543956"/>
              <a:ext cx="6319520" cy="3291840"/>
            </a:xfrm>
            <a:custGeom>
              <a:avLst/>
              <a:gdLst/>
              <a:ahLst/>
              <a:cxnLst/>
              <a:rect l="l" t="t" r="r" b="b"/>
              <a:pathLst>
                <a:path w="6319520" h="3291840">
                  <a:moveTo>
                    <a:pt x="0" y="3291840"/>
                  </a:moveTo>
                  <a:lnTo>
                    <a:pt x="6319392" y="3291840"/>
                  </a:lnTo>
                  <a:lnTo>
                    <a:pt x="6319392" y="0"/>
                  </a:lnTo>
                  <a:lnTo>
                    <a:pt x="0" y="0"/>
                  </a:lnTo>
                  <a:lnTo>
                    <a:pt x="0" y="329184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59885" y="404621"/>
              <a:ext cx="4984114" cy="331241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155058" y="399795"/>
              <a:ext cx="4989195" cy="3322320"/>
            </a:xfrm>
            <a:custGeom>
              <a:avLst/>
              <a:gdLst/>
              <a:ahLst/>
              <a:cxnLst/>
              <a:rect l="l" t="t" r="r" b="b"/>
              <a:pathLst>
                <a:path w="4989195" h="3322320">
                  <a:moveTo>
                    <a:pt x="0" y="3321939"/>
                  </a:moveTo>
                  <a:lnTo>
                    <a:pt x="4988941" y="3321939"/>
                  </a:lnTo>
                </a:path>
                <a:path w="4989195" h="3322320">
                  <a:moveTo>
                    <a:pt x="4988941" y="0"/>
                  </a:moveTo>
                  <a:lnTo>
                    <a:pt x="0" y="0"/>
                  </a:lnTo>
                  <a:lnTo>
                    <a:pt x="0" y="3321939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39277" y="2622156"/>
              <a:ext cx="803287" cy="76734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349123"/>
            <a:ext cx="7898765" cy="10979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655" indent="-275590">
              <a:lnSpc>
                <a:spcPct val="100000"/>
              </a:lnSpc>
              <a:spcBef>
                <a:spcPts val="95"/>
              </a:spcBef>
              <a:buAutoNum type="arabicPeriod" startAt="4"/>
              <a:tabLst>
                <a:tab pos="288290" algn="l"/>
              </a:tabLst>
            </a:pPr>
            <a:r>
              <a:rPr sz="2200" spc="-10" dirty="0">
                <a:latin typeface="Calibri"/>
                <a:cs typeface="Calibri"/>
              </a:rPr>
              <a:t>Для</a:t>
            </a:r>
            <a:r>
              <a:rPr sz="2200" spc="-5" dirty="0">
                <a:latin typeface="Calibri"/>
                <a:cs typeface="Calibri"/>
              </a:rPr>
              <a:t> начала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работы</a:t>
            </a:r>
            <a:r>
              <a:rPr sz="2200" spc="-5" dirty="0">
                <a:latin typeface="Calibri"/>
                <a:cs typeface="Calibri"/>
              </a:rPr>
              <a:t> с </a:t>
            </a:r>
            <a:r>
              <a:rPr sz="2200" spc="-10" dirty="0">
                <a:latin typeface="Calibri"/>
                <a:cs typeface="Calibri"/>
              </a:rPr>
              <a:t>Конструктором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необходимо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выбрать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учебный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предмет,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для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которого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составляется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рабочая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программа.</a:t>
            </a:r>
            <a:endParaRPr sz="2200">
              <a:latin typeface="Calibri"/>
              <a:cs typeface="Calibri"/>
            </a:endParaRPr>
          </a:p>
          <a:p>
            <a:pPr marL="287655" indent="-275590">
              <a:lnSpc>
                <a:spcPct val="100000"/>
              </a:lnSpc>
              <a:spcBef>
                <a:spcPts val="525"/>
              </a:spcBef>
              <a:buAutoNum type="arabicPeriod" startAt="5"/>
              <a:tabLst>
                <a:tab pos="288290" algn="l"/>
              </a:tabLst>
            </a:pPr>
            <a:r>
              <a:rPr sz="2200" spc="-15" dirty="0">
                <a:latin typeface="Calibri"/>
                <a:cs typeface="Calibri"/>
              </a:rPr>
              <a:t>Нажать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на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кнопку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«Создать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рабочую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программу».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573" y="2060867"/>
            <a:ext cx="7830311" cy="407377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437" y="349123"/>
            <a:ext cx="8066405" cy="1701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Calibri"/>
                <a:cs typeface="Calibri"/>
              </a:rPr>
              <a:t>6. Ввести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необходимые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данные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на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титульный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лист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программы.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Для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заполнения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полей,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выделенных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цветом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необходимо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левой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spc="-10" dirty="0">
                <a:latin typeface="Calibri"/>
                <a:cs typeface="Calibri"/>
              </a:rPr>
              <a:t>кнопкой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мыши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щелкнуть</a:t>
            </a:r>
            <a:r>
              <a:rPr sz="2200" spc="4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по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данному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полю.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В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открывшемся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окне</a:t>
            </a:r>
            <a:endParaRPr sz="2200">
              <a:latin typeface="Calibri"/>
              <a:cs typeface="Calibri"/>
            </a:endParaRPr>
          </a:p>
          <a:p>
            <a:pPr marL="12700" marR="770255">
              <a:lnSpc>
                <a:spcPct val="100000"/>
              </a:lnSpc>
            </a:pPr>
            <a:r>
              <a:rPr sz="2200" spc="-15" dirty="0">
                <a:latin typeface="Calibri"/>
                <a:cs typeface="Calibri"/>
              </a:rPr>
              <a:t>«Ввод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данных» </a:t>
            </a:r>
            <a:r>
              <a:rPr sz="2200" spc="-20" dirty="0">
                <a:latin typeface="Calibri"/>
                <a:cs typeface="Calibri"/>
              </a:rPr>
              <a:t>необходимо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выбрать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один</a:t>
            </a:r>
            <a:r>
              <a:rPr sz="2200" spc="-5" dirty="0">
                <a:latin typeface="Calibri"/>
                <a:cs typeface="Calibri"/>
              </a:rPr>
              <a:t> из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предложенных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вариантов.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5889" y="2348877"/>
            <a:ext cx="7367756" cy="418824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370" y="315594"/>
            <a:ext cx="8074025" cy="290893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8890" algn="just">
              <a:lnSpc>
                <a:spcPct val="90000"/>
              </a:lnSpc>
              <a:spcBef>
                <a:spcPts val="360"/>
              </a:spcBef>
              <a:buAutoNum type="arabicPeriod" startAt="7"/>
              <a:tabLst>
                <a:tab pos="450215" algn="l"/>
              </a:tabLst>
            </a:pPr>
            <a:r>
              <a:rPr sz="2200" spc="-15" dirty="0">
                <a:latin typeface="Calibri"/>
                <a:cs typeface="Calibri"/>
              </a:rPr>
              <a:t>Необходимо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изучить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пояснительную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записку,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содержание 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программы,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планируемые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результаты</a:t>
            </a:r>
            <a:r>
              <a:rPr sz="2200" spc="459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освоения</a:t>
            </a:r>
            <a:r>
              <a:rPr sz="2200" spc="49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учебного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предмета </a:t>
            </a:r>
            <a:r>
              <a:rPr sz="2200" spc="-5" dirty="0">
                <a:latin typeface="Calibri"/>
                <a:cs typeface="Calibri"/>
              </a:rPr>
              <a:t>на уровне основного </a:t>
            </a:r>
            <a:r>
              <a:rPr sz="2200" spc="-10" dirty="0">
                <a:latin typeface="Calibri"/>
                <a:cs typeface="Calibri"/>
              </a:rPr>
              <a:t>общего </a:t>
            </a:r>
            <a:r>
              <a:rPr sz="2200" spc="-5" dirty="0">
                <a:latin typeface="Calibri"/>
                <a:cs typeface="Calibri"/>
              </a:rPr>
              <a:t>образования: </a:t>
            </a:r>
            <a:r>
              <a:rPr sz="2200" spc="-10" dirty="0">
                <a:latin typeface="Calibri"/>
                <a:cs typeface="Calibri"/>
              </a:rPr>
              <a:t>личностные, 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метапредметные,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предметные.</a:t>
            </a:r>
            <a:endParaRPr sz="2200">
              <a:latin typeface="Calibri"/>
              <a:cs typeface="Calibri"/>
            </a:endParaRPr>
          </a:p>
          <a:p>
            <a:pPr marL="12700" marR="5080" algn="just">
              <a:lnSpc>
                <a:spcPts val="2380"/>
              </a:lnSpc>
              <a:spcBef>
                <a:spcPts val="560"/>
              </a:spcBef>
              <a:buAutoNum type="arabicPeriod" startAt="7"/>
              <a:tabLst>
                <a:tab pos="468630" algn="l"/>
              </a:tabLst>
            </a:pPr>
            <a:r>
              <a:rPr sz="2200" spc="-15" dirty="0">
                <a:latin typeface="Calibri"/>
                <a:cs typeface="Calibri"/>
              </a:rPr>
              <a:t>Необходимо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изучить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содержание</a:t>
            </a:r>
            <a:r>
              <a:rPr sz="2200" spc="-15" dirty="0">
                <a:latin typeface="Calibri"/>
                <a:cs typeface="Calibri"/>
              </a:rPr>
              <a:t> раздела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«Тематическое 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планирование». В </a:t>
            </a:r>
            <a:r>
              <a:rPr sz="2200" spc="-10" dirty="0">
                <a:latin typeface="Calibri"/>
                <a:cs typeface="Calibri"/>
              </a:rPr>
              <a:t>выделенных </a:t>
            </a:r>
            <a:r>
              <a:rPr sz="2200" spc="-5" dirty="0">
                <a:latin typeface="Calibri"/>
                <a:cs typeface="Calibri"/>
              </a:rPr>
              <a:t>цветом </a:t>
            </a:r>
            <a:r>
              <a:rPr sz="2200" spc="-15" dirty="0">
                <a:latin typeface="Calibri"/>
                <a:cs typeface="Calibri"/>
              </a:rPr>
              <a:t>полях </a:t>
            </a:r>
            <a:r>
              <a:rPr sz="2200" spc="-20" dirty="0">
                <a:latin typeface="Calibri"/>
                <a:cs typeface="Calibri"/>
              </a:rPr>
              <a:t>необходимо </a:t>
            </a:r>
            <a:r>
              <a:rPr sz="2200" spc="-5" dirty="0">
                <a:latin typeface="Calibri"/>
                <a:cs typeface="Calibri"/>
              </a:rPr>
              <a:t>ввести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свою информацию,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либо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выбрать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предложенную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информацию.</a:t>
            </a:r>
            <a:endParaRPr sz="2200">
              <a:latin typeface="Calibri"/>
              <a:cs typeface="Calibri"/>
            </a:endParaRPr>
          </a:p>
          <a:p>
            <a:pPr marL="318770" indent="-306705" algn="just">
              <a:lnSpc>
                <a:spcPts val="2510"/>
              </a:lnSpc>
              <a:spcBef>
                <a:spcPts val="220"/>
              </a:spcBef>
              <a:buAutoNum type="arabicPeriod" startAt="7"/>
              <a:tabLst>
                <a:tab pos="319405" algn="l"/>
              </a:tabLst>
            </a:pPr>
            <a:r>
              <a:rPr sz="2200" spc="-10" dirty="0">
                <a:latin typeface="Calibri"/>
                <a:cs typeface="Calibri"/>
              </a:rPr>
              <a:t>Каждое</a:t>
            </a:r>
            <a:r>
              <a:rPr sz="2200" spc="2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изменение</a:t>
            </a:r>
            <a:r>
              <a:rPr sz="2200" spc="24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в</a:t>
            </a:r>
            <a:r>
              <a:rPr sz="2200" spc="254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тематическом</a:t>
            </a:r>
            <a:r>
              <a:rPr sz="2200" spc="25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планировании</a:t>
            </a:r>
            <a:r>
              <a:rPr sz="2200" spc="254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необходимо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510"/>
              </a:lnSpc>
            </a:pPr>
            <a:r>
              <a:rPr sz="2200" spc="-10" dirty="0">
                <a:latin typeface="Calibri"/>
                <a:cs typeface="Calibri"/>
              </a:rPr>
              <a:t>сохранять.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7627" y="3356990"/>
            <a:ext cx="6624701" cy="325234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1458</TotalTime>
  <Words>268</Words>
  <Application>Microsoft Office PowerPoint</Application>
  <PresentationFormat>Экран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Работа  с конструктором ОРП на портале  «Единое содержание общего образования»</vt:lpstr>
      <vt:lpstr>Слайд 2</vt:lpstr>
      <vt:lpstr>Слайд 3</vt:lpstr>
      <vt:lpstr>Слайд 4</vt:lpstr>
      <vt:lpstr>Алгоритм создания рабочей программы по предмету  с использованием Конструктора рабочих программ:</vt:lpstr>
      <vt:lpstr>Слайд 6</vt:lpstr>
      <vt:lpstr>Слайд 7</vt:lpstr>
      <vt:lpstr>Слайд 8</vt:lpstr>
      <vt:lpstr>Слайд 9</vt:lpstr>
      <vt:lpstr>10. Разделы «Учебно-методическое обеспечение образовательного  процесса» и «Материально-техническое обеспечение» заполняются  аналогично разделу «Тематическое планирование».</vt:lpstr>
      <vt:lpstr>Методическое сопровождение педагогов г.о.г.Дзержинск                по работе с Конструктором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Запуск онлайн-марафона «Педагог нашего времени:  треки профессионального роста»</dc:title>
  <dc:creator>User</dc:creator>
  <cp:lastModifiedBy>Пользователь Windows</cp:lastModifiedBy>
  <cp:revision>27</cp:revision>
  <dcterms:created xsi:type="dcterms:W3CDTF">2022-09-16T10:56:56Z</dcterms:created>
  <dcterms:modified xsi:type="dcterms:W3CDTF">2024-01-19T05:25:55Z</dcterms:modified>
</cp:coreProperties>
</file>