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7" r:id="rId11"/>
    <p:sldId id="265" r:id="rId12"/>
    <p:sldId id="268" r:id="rId13"/>
    <p:sldId id="270" r:id="rId14"/>
    <p:sldId id="269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73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01.03.2024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01.03.2024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01.03.2024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01.03.2024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01.03.2024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01.03.2024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01.03.2024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01.03.2024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01.03.2024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01.03.2024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01.03.2024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01.03.2024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01.03.2024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01.03.2024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01.03.2024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01.03.2024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01.03.2024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01.03.2024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01.03.2024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01.03.2024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01.03.2024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01.03.2024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pPr/>
              <a:t>01.03.2024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02"/>
            <a:ext cx="9144000" cy="68490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01.03.2024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ctrTitle"/>
          </p:nvPr>
        </p:nvSpPr>
        <p:spPr>
          <a:xfrm>
            <a:off x="785786" y="2714620"/>
            <a:ext cx="82089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«Коррекционно-развивающая работа учителя в классах ОВЗ в соответствии с ФАОП»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976" y="5357826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учитель начальных классов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МБОУ СШ </a:t>
            </a:r>
            <a:r>
              <a:rPr lang="ru-RU" b="1" smtClean="0">
                <a:solidFill>
                  <a:srgbClr val="002060"/>
                </a:solidFill>
                <a:latin typeface="Times New Roman"/>
                <a:cs typeface="Times New Roman"/>
              </a:rPr>
              <a:t>№</a:t>
            </a:r>
            <a:r>
              <a:rPr lang="ru-RU" b="1" smtClean="0">
                <a:solidFill>
                  <a:srgbClr val="002060"/>
                </a:solidFill>
                <a:latin typeface="Times New Roman"/>
                <a:cs typeface="Times New Roman"/>
              </a:rPr>
              <a:t>70</a:t>
            </a:r>
            <a:endParaRPr lang="ru-RU" b="1" dirty="0" smtClean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572560" cy="866527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АКТИВНЫЕ МЕТОДЫ НА ЭТАПЕ ОБЪЯСНЕНИЯ НОВОГО МАТЕРИАЛА, ЗАКРЕПЛЕНИЯ:</a:t>
            </a:r>
            <a:endParaRPr lang="uk-UA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1500535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2844" y="1428736"/>
            <a:ext cx="878687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 рефлексии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применяются на заключительном этапе урока.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Рефлексия-самоанализ деятельности и её результатов.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 « Солнышко и туча»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«Дерево чувств»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«Шкатулка настроений»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«Море радости»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«Море грусти»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572560" cy="866527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АКТИВНЫЕ МЕТОДЫ НА ЭТАПЕ ОБЪЯСНЕНИЯ НОВОГО МАТЕРИАЛА, ЗАКРЕПЛЕНИЯ:</a:t>
            </a:r>
            <a:endParaRPr lang="uk-UA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1500535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2844" y="1428736"/>
            <a:ext cx="87868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Методы презентации учебного материала :</a:t>
            </a:r>
          </a:p>
          <a:p>
            <a:pPr algn="ctr">
              <a:defRPr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Инфо-угадайка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 или «Белые пятна»</a:t>
            </a:r>
          </a:p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«Мозговой штурм»</a:t>
            </a:r>
          </a:p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«Кластер»</a:t>
            </a:r>
          </a:p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«Деловая игра»</a:t>
            </a:r>
          </a:p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Инсерт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«Ковер идей»</a:t>
            </a:r>
          </a:p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«Верные и неверные утверждения»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572560" cy="866527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ДИДАКТИЧЕСКИЕ ИГРЫ НА УРОКАХ:</a:t>
            </a:r>
            <a:endParaRPr lang="uk-UA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1500535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2844" y="1428736"/>
            <a:ext cx="878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1714488"/>
            <a:ext cx="778674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Дидактическая игра</a:t>
            </a:r>
            <a:r>
              <a:rPr lang="ru-RU" sz="2000" b="1" dirty="0" smtClean="0"/>
              <a:t> - это одно из средств обучения детей. Она дает возможность осуществлять задачи воспитания и обучения через доступную и привлекательную для детей форму деятельности.</a:t>
            </a:r>
          </a:p>
          <a:p>
            <a:pPr algn="just"/>
            <a:endParaRPr lang="ru-RU" sz="2000" b="1" dirty="0" smtClean="0"/>
          </a:p>
          <a:p>
            <a:pPr algn="just"/>
            <a:r>
              <a:rPr lang="ru-RU" sz="2000" b="1" dirty="0" smtClean="0"/>
              <a:t>Разнообразие дидактических игр позволяет их использовать на всех этапах урока в рамках любого преподаваемого урока.</a:t>
            </a:r>
          </a:p>
          <a:p>
            <a:pPr algn="just"/>
            <a:endParaRPr lang="ru-RU" sz="2000" b="1" dirty="0" smtClean="0"/>
          </a:p>
          <a:p>
            <a:pPr algn="just"/>
            <a:r>
              <a:rPr lang="ru-RU" sz="2000" b="1" dirty="0" smtClean="0"/>
              <a:t>Такая работа должна рассматриваться как могущественный, незаменимый рычаг умственного развития ребёнка, как вид деятельности, организуемый в процессе обучения с целью развития памяти и других познавательных процессов.</a:t>
            </a:r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572560" cy="866527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ДИДАКТИЧЕСКИЕ ИГРЫ НА УРОКАХ РУССКОГО ЯЗЫКА</a:t>
            </a:r>
            <a:endParaRPr lang="uk-UA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1285852" y="1500535"/>
            <a:ext cx="650085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2844" y="1428736"/>
            <a:ext cx="8786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20969359">
            <a:off x="124146" y="1146448"/>
            <a:ext cx="3324225" cy="1666875"/>
          </a:xfrm>
          <a:prstGeom prst="rect">
            <a:avLst/>
          </a:prstGeom>
          <a:noFill/>
        </p:spPr>
      </p:pic>
      <p:pic>
        <p:nvPicPr>
          <p:cNvPr id="13" name="Рисунок 12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848388">
            <a:off x="5960332" y="1228582"/>
            <a:ext cx="3267075" cy="1828800"/>
          </a:xfrm>
          <a:prstGeom prst="rect">
            <a:avLst/>
          </a:prstGeom>
          <a:noFill/>
        </p:spPr>
      </p:pic>
      <p:pic>
        <p:nvPicPr>
          <p:cNvPr id="12" name="Рисунок 11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143240" y="928670"/>
            <a:ext cx="3067050" cy="1785950"/>
          </a:xfrm>
          <a:prstGeom prst="rect">
            <a:avLst/>
          </a:prstGeom>
          <a:noFill/>
        </p:spPr>
      </p:pic>
      <p:pic>
        <p:nvPicPr>
          <p:cNvPr id="14" name="Рисунок 13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20311455">
            <a:off x="-2175" y="3691326"/>
            <a:ext cx="2928958" cy="1714512"/>
          </a:xfrm>
          <a:prstGeom prst="rect">
            <a:avLst/>
          </a:prstGeom>
          <a:noFill/>
        </p:spPr>
      </p:pic>
      <p:pic>
        <p:nvPicPr>
          <p:cNvPr id="21" name="Рисунок 20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1072706">
            <a:off x="6015393" y="3551402"/>
            <a:ext cx="2932511" cy="1738790"/>
          </a:xfrm>
          <a:prstGeom prst="rect">
            <a:avLst/>
          </a:prstGeom>
          <a:noFill/>
        </p:spPr>
      </p:pic>
      <p:pic>
        <p:nvPicPr>
          <p:cNvPr id="16" name="Рисунок 15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571876"/>
            <a:ext cx="3181350" cy="1952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572560" cy="866527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ДИДАКТИЧЕСКИЕ ИГРЫ НА УРОКАХ окружающего мира</a:t>
            </a:r>
            <a:endParaRPr lang="uk-UA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1285852" y="1500535"/>
            <a:ext cx="650085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2844" y="1428736"/>
            <a:ext cx="8786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s://shareslide.ru/img/thumbs/74e9a92b53a78e28b33f58c3a75b3d76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06384">
            <a:off x="336306" y="1135817"/>
            <a:ext cx="2667000" cy="2000264"/>
          </a:xfrm>
          <a:prstGeom prst="rect">
            <a:avLst/>
          </a:prstGeom>
          <a:noFill/>
        </p:spPr>
      </p:pic>
      <p:pic>
        <p:nvPicPr>
          <p:cNvPr id="39940" name="Picture 4" descr="https://shareslide.ru/img/thumbs/f846872b9eded4cbbf31a24f952537f6-80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071546"/>
            <a:ext cx="2590800" cy="2000264"/>
          </a:xfrm>
          <a:prstGeom prst="rect">
            <a:avLst/>
          </a:prstGeom>
          <a:noFill/>
        </p:spPr>
      </p:pic>
      <p:pic>
        <p:nvPicPr>
          <p:cNvPr id="39942" name="Picture 6" descr="https://s1.showslide.ru/s_slide/cac6828d514e79861cd020f5f5069254/6fc9b0d6-ee38-48f1-b1de-1c205db7831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63550">
            <a:off x="181094" y="3545263"/>
            <a:ext cx="2651760" cy="1988820"/>
          </a:xfrm>
          <a:prstGeom prst="rect">
            <a:avLst/>
          </a:prstGeom>
          <a:noFill/>
        </p:spPr>
      </p:pic>
      <p:pic>
        <p:nvPicPr>
          <p:cNvPr id="39944" name="Picture 8" descr="https://bigslide.ru/images/27/26813/960/img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53830">
            <a:off x="6263296" y="1208968"/>
            <a:ext cx="2286016" cy="1714512"/>
          </a:xfrm>
          <a:prstGeom prst="rect">
            <a:avLst/>
          </a:prstGeom>
          <a:noFill/>
        </p:spPr>
      </p:pic>
      <p:pic>
        <p:nvPicPr>
          <p:cNvPr id="39946" name="Picture 10" descr="https://s1.showslide.ru/s_slide/f4fa/1c5ba5af-878a-4123-a8f6-d0d027946474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3571876"/>
            <a:ext cx="2571768" cy="1857388"/>
          </a:xfrm>
          <a:prstGeom prst="rect">
            <a:avLst/>
          </a:prstGeom>
          <a:noFill/>
        </p:spPr>
      </p:pic>
      <p:pic>
        <p:nvPicPr>
          <p:cNvPr id="39948" name="Picture 12" descr="https://fs.znanio.ru/methodology/images/f2/46/f246061b214d641e20d63a89edfc05e1d1b339c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76455">
            <a:off x="6215074" y="3571876"/>
            <a:ext cx="2537460" cy="19030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572560" cy="866527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ДИДАКТИЧЕСКИЕ ИГРЫ НА УРОКАХ математики</a:t>
            </a:r>
            <a:endParaRPr lang="uk-UA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1285852" y="1500535"/>
            <a:ext cx="650085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2844" y="1428736"/>
            <a:ext cx="8786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s://haski-mana.ru/wp-content/uploads/2/4/a/24a4076cdb5ef80d03f62839c0972af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59459">
            <a:off x="233903" y="1210472"/>
            <a:ext cx="2674288" cy="2024185"/>
          </a:xfrm>
          <a:prstGeom prst="rect">
            <a:avLst/>
          </a:prstGeom>
          <a:noFill/>
        </p:spPr>
      </p:pic>
      <p:pic>
        <p:nvPicPr>
          <p:cNvPr id="40966" name="Picture 6" descr="https://cf.ppt-online.org/files1/slide/v/VAvbydS8nt4jWCh7gUqiJEZpr5lKINDLPa0eH9cXQk/slide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95849">
            <a:off x="5776326" y="1339308"/>
            <a:ext cx="2890323" cy="1963765"/>
          </a:xfrm>
          <a:prstGeom prst="rect">
            <a:avLst/>
          </a:prstGeom>
          <a:noFill/>
        </p:spPr>
      </p:pic>
      <p:pic>
        <p:nvPicPr>
          <p:cNvPr id="40968" name="Picture 8" descr="https://tacon.ru/wp-content/uploads/d/d/d/ddd6bc66d566f9aeb2b869e0e0b9e1ac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93805">
            <a:off x="126514" y="3617713"/>
            <a:ext cx="2901696" cy="2174748"/>
          </a:xfrm>
          <a:prstGeom prst="rect">
            <a:avLst/>
          </a:prstGeom>
          <a:noFill/>
        </p:spPr>
      </p:pic>
      <p:pic>
        <p:nvPicPr>
          <p:cNvPr id="40964" name="Picture 4" descr="https://fsd.multiurok.ru/html/2021/12/19/s_61bf3d7b9d023/phpkHgtoK_Kartoteka-igr-po-matke_html_4efa5affbb5ccc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1071546"/>
            <a:ext cx="2786082" cy="1928826"/>
          </a:xfrm>
          <a:prstGeom prst="rect">
            <a:avLst/>
          </a:prstGeom>
          <a:noFill/>
        </p:spPr>
      </p:pic>
      <p:pic>
        <p:nvPicPr>
          <p:cNvPr id="40972" name="Picture 12" descr="https://shareslide.ru/img/thumbs/913263131dfcbdde3b09b2ae1592f8e2-800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36367">
            <a:off x="5925480" y="3786052"/>
            <a:ext cx="2819400" cy="2114550"/>
          </a:xfrm>
          <a:prstGeom prst="rect">
            <a:avLst/>
          </a:prstGeom>
          <a:noFill/>
        </p:spPr>
      </p:pic>
      <p:pic>
        <p:nvPicPr>
          <p:cNvPr id="40970" name="Picture 10" descr="https://xn----8sbfklga1asckj6a.xn--p1ai/800/600/https/ds02.infourok.ru/uploads/ex/0b65/0001a58c-bd60db2b/img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3500438"/>
            <a:ext cx="2834640" cy="2125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4282" y="1214422"/>
            <a:ext cx="8572560" cy="407196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 развивающая задача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должна четко ориентировать педагога на развитие психических процессов, эмоционально-волевой сферы ребенка, на исправление и компенсацию имеющихся недостатков специальными педагогическими и психологическими приемами. Эта задача должна быть предельно конкретной и направленной на активизацию тех психических функций, которые будут максимально задействованы на уроке. Реализация коррекционно-развивающей задачи предполагает включение в урок специальных коррекционно-развивающих упражнений для совершенствования высших психических функций, эмоционально-волевой, познавательной сфер и пр., включение заданий с опорой на несколько анализаторов и пр.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endParaRPr lang="uk-UA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1285852" y="1500535"/>
            <a:ext cx="650085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2844" y="1428736"/>
            <a:ext cx="8786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86182" y="500042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ВЫВОД</a:t>
            </a:r>
            <a:endParaRPr lang="ru-RU" sz="28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001056" cy="866527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2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КОРРЕКЦИОННО-РАЗВИВАЮЩАЯ</a:t>
            </a:r>
            <a:br>
              <a:rPr lang="uk-UA" sz="32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32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 РАБОТА УЧИТЕЛЯ</a:t>
            </a:r>
            <a:endParaRPr lang="uk-UA" sz="3200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1500535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20" y="1643050"/>
            <a:ext cx="8715436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Коррекционная работа достигается использованием специальных приёмов обучения и организацией процесса обучения.</a:t>
            </a:r>
          </a:p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/>
              <a:t>Содержание коррекционной работы – это фактический материал, который должны усвоить дети, на базе которого они могут адекватно ориентироваться в окружающей действительности и успешно войти в общеобразовательный процесс.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Times New Roman" pitchFamily="18" charset="0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8286808" cy="866527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ТРЕБОВАНИЯ К КОРРЕКЦИОННОЙ РАБОТЕ:</a:t>
            </a:r>
            <a:endParaRPr lang="uk-UA" sz="3200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1500535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282" y="1571612"/>
            <a:ext cx="87868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2800" b="1" dirty="0" smtClean="0"/>
              <a:t> исключать методы принуждения, использовать</a:t>
            </a:r>
          </a:p>
          <a:p>
            <a:pPr algn="just"/>
            <a:r>
              <a:rPr lang="ru-RU" sz="2800" b="1" dirty="0" smtClean="0"/>
              <a:t>  приёмы активизации работы учащихся;</a:t>
            </a:r>
          </a:p>
          <a:p>
            <a:pPr algn="just">
              <a:buFontTx/>
              <a:buChar char="-"/>
            </a:pPr>
            <a:r>
              <a:rPr lang="ru-RU" sz="2800" b="1" dirty="0" smtClean="0"/>
              <a:t> последовательное продвижение от лёгкого к</a:t>
            </a:r>
          </a:p>
          <a:p>
            <a:pPr algn="just"/>
            <a:r>
              <a:rPr lang="ru-RU" sz="2800" b="1" dirty="0" smtClean="0"/>
              <a:t>  трудному;</a:t>
            </a:r>
          </a:p>
          <a:p>
            <a:pPr algn="just">
              <a:buFontTx/>
              <a:buChar char="-"/>
            </a:pPr>
            <a:r>
              <a:rPr lang="ru-RU" sz="2800" b="1" dirty="0" smtClean="0"/>
              <a:t> дать возможность обучающимся достигнуть более</a:t>
            </a:r>
          </a:p>
          <a:p>
            <a:pPr algn="just"/>
            <a:r>
              <a:rPr lang="ru-RU" sz="2800" b="1" dirty="0" smtClean="0"/>
              <a:t>  высоких целей обучения;</a:t>
            </a:r>
          </a:p>
          <a:p>
            <a:pPr algn="just">
              <a:buFontTx/>
              <a:buChar char="-"/>
            </a:pPr>
            <a:r>
              <a:rPr lang="ru-RU" sz="2800" b="1" dirty="0" smtClean="0"/>
              <a:t> создавать необходимый психологический </a:t>
            </a:r>
          </a:p>
          <a:p>
            <a:pPr algn="just"/>
            <a:r>
              <a:rPr lang="ru-RU" sz="2800" b="1" dirty="0" smtClean="0"/>
              <a:t>   микроклимат на уроках;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214290"/>
            <a:ext cx="9072594" cy="866527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ПЛАНИРОВАНИЕ И РАЗРАБОТКА УРОКА С ОБУЧАЮЩИМИСЯ </a:t>
            </a:r>
            <a:br>
              <a:rPr lang="ru-RU" sz="24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4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С </a:t>
            </a:r>
            <a:r>
              <a:rPr lang="ru-RU" sz="2400" b="1" cap="all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Овз</a:t>
            </a:r>
            <a:r>
              <a:rPr lang="ru-RU" sz="24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 В СООТВЕТСТВИИ </a:t>
            </a:r>
            <a:r>
              <a:rPr lang="ru-RU" sz="2400" b="1" cap="all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фаоп</a:t>
            </a:r>
            <a:endParaRPr lang="uk-UA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1500535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44" y="1071546"/>
          <a:ext cx="8715437" cy="5238292"/>
        </p:xfrm>
        <a:graphic>
          <a:graphicData uri="http://schemas.openxmlformats.org/drawingml/2006/table">
            <a:tbl>
              <a:tblPr/>
              <a:tblGrid>
                <a:gridCol w="4143418"/>
                <a:gridCol w="4572019"/>
              </a:tblGrid>
              <a:tr h="478272"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 Совершенствование движений и сенсомоторного развития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развитие мелкой моторики кисти и пальцев рук;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развитие навыков каллиграфии;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развитие артикуляционной моторики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56835"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Коррекция отдельных сторон психической деятельности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развитие зрительного восприятия и узнавания; развитие зрительной памяти и внимания;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формирование обобщённых представлений о свойствах предметов (цвет, форма, величина);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развитие пространственных представлений ориентации;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развитие представлений о времени;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развитие слухового внимания и памяти;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фонетико-фонематических представлений, формирование звукового анализа.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30647"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Развитие основных мыслительных операций</a:t>
                      </a:r>
                      <a:endParaRPr lang="ru-RU" sz="105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навыков соотносительного анализа;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навыков группировки и классификации (на базе овладения основными родовыми понятиями);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умения работать по словесной и письменной инструкции, алгоритму;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умения планировать деятельность;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развитие комбинаторных способностей.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1366"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 Развитие различных видов мышления:</a:t>
                      </a:r>
                      <a:endParaRPr lang="ru-RU" sz="105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развитие наглядно-образного мышления;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развитие словесно-логического мышления (умение видеть и устанавливать логические связи между предметами, явлениями и событиями).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178"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 Коррекция нарушений в развитии эмоционально-личностной сферы</a:t>
                      </a:r>
                      <a:endParaRPr lang="ru-RU" sz="105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релаксационные упражнения для мимики лица, драматизация, чтение по ролям и т.д.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794"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 Развитие речи, овладение техникой речи.</a:t>
                      </a:r>
                      <a:endParaRPr lang="ru-RU" sz="105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ru-RU" sz="105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чистоговорки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скороговорки;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составление рассказа по картинке (серии картинок)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794"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 Расширение представлений об окружающем мире и обогащение словаря.</a:t>
                      </a:r>
                      <a:endParaRPr lang="ru-RU" sz="105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презентации, видеофильмы;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дидактические игры со словами (анаграммы, загадки и </a:t>
                      </a:r>
                      <a:r>
                        <a:rPr lang="ru-RU" sz="105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т.д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0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529"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 Коррекция индивидуальных пробелов в знаниях.</a:t>
                      </a:r>
                      <a:endParaRPr lang="ru-RU" sz="105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5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7786742" cy="866527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АКТИВНЫЕ МЕТОДЫ ОБУЧЕНИЯ</a:t>
            </a:r>
            <a:endParaRPr lang="uk-UA" sz="3600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1500535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643050"/>
            <a:ext cx="7643866" cy="3254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2800" b="1" u="sng" dirty="0" smtClean="0">
                <a:latin typeface="нью роман"/>
                <a:ea typeface="Calibri" panose="020F0502020204030204" pitchFamily="34" charset="0"/>
                <a:cs typeface="Times New Roman" panose="02020603050405020304" pitchFamily="18" charset="0"/>
              </a:rPr>
              <a:t>Активные методы обучения </a:t>
            </a:r>
            <a:r>
              <a:rPr lang="ru-RU" sz="2800" b="1" dirty="0" smtClean="0">
                <a:latin typeface="нью роман"/>
                <a:ea typeface="Calibri" panose="020F0502020204030204" pitchFamily="34" charset="0"/>
                <a:cs typeface="Times New Roman" panose="02020603050405020304" pitchFamily="18" charset="0"/>
              </a:rPr>
              <a:t>– это методы, побуждающие учащихся к активной практической и мыслительной деятельности в процессе овладения учебным материалом.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786742" cy="866527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КЛАССИФИКАЦИЯ АКТИВНЫХ МЕТОДОВ ОБУЧЕНИЯ</a:t>
            </a:r>
            <a:endParaRPr lang="uk-UA" sz="3200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1500535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71472" y="1357298"/>
            <a:ext cx="8229600" cy="442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Методы начала урока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Методы выяснений целей, ожиданий, опасений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Методы презентации учебного материала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Методы организации самостоятельной работы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Методы релаксации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Методы подведения итогов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57290" y="214290"/>
            <a:ext cx="6929486" cy="866527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АКТИВНЫЕ МЕТОДЫ на НАЧАЛО УРОКА:</a:t>
            </a:r>
            <a:endParaRPr lang="uk-UA" sz="3600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1500535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714488"/>
            <a:ext cx="835824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/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Настроить детей на продуктивную</a:t>
            </a:r>
          </a:p>
          <a:p>
            <a:pPr marL="609600" indent="-609600"/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работу.</a:t>
            </a:r>
          </a:p>
          <a:p>
            <a:pPr marL="609600" indent="-609600"/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- «Мой цветок»</a:t>
            </a:r>
          </a:p>
          <a:p>
            <a:pPr marL="609600" indent="-609600"/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- «Летающие имена»</a:t>
            </a:r>
          </a:p>
          <a:p>
            <a:pPr marL="609600" indent="-609600"/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- «Улыбнемся  друг другу»</a:t>
            </a:r>
          </a:p>
          <a:p>
            <a:pPr marL="609600" indent="-609600"/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- «Здороваемся глазами»</a:t>
            </a:r>
          </a:p>
          <a:p>
            <a:pPr marL="609600" indent="-609600"/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- «Приветствие»</a:t>
            </a:r>
          </a:p>
          <a:p>
            <a:pPr marL="609600" indent="-609600"/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- «Комплименты»</a:t>
            </a:r>
          </a:p>
        </p:txBody>
      </p:sp>
    </p:spTree>
    <p:extLst>
      <p:ext uri="{BB962C8B-B14F-4D97-AF65-F5344CB8AC3E}">
        <p14:creationId xmlns=""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429684" cy="866527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АКТИВНЫЕ МЕТОДЫ НА ЭТАПЕ ОБЪЯСНЕНИЯ НОВОГО МАТЕРИАЛА, ЗАКРЕПЛЕНИЯ:</a:t>
            </a:r>
            <a:endParaRPr lang="uk-UA" sz="2400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1500535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071546"/>
            <a:ext cx="8786842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rgbClr val="FF0000"/>
                </a:solidFill>
                <a:latin typeface="нью роман"/>
                <a:ea typeface="Calibri" panose="020F0502020204030204" pitchFamily="34" charset="0"/>
                <a:cs typeface="Times New Roman" panose="02020603050405020304" pitchFamily="18" charset="0"/>
              </a:rPr>
              <a:t>1. Сигнальные карточки при выполнении заданий. </a:t>
            </a:r>
            <a:r>
              <a:rPr lang="ru-RU" b="1" dirty="0" smtClean="0">
                <a:latin typeface="нью роман"/>
                <a:ea typeface="Calibri" panose="020F0502020204030204" pitchFamily="34" charset="0"/>
                <a:cs typeface="Times New Roman" panose="02020603050405020304" pitchFamily="18" charset="0"/>
              </a:rPr>
              <a:t>Они использоваться при изучении любой темы с целью оценки выполнения знаний учащимися, выявления первичного понимания нового и пробелов в пройденном материале. Удобство и эффективность их заключаются в том, что сразу видна работа  ребёнка.</a:t>
            </a:r>
            <a:endParaRPr lang="ru-R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endParaRPr lang="ru-RU" sz="1600" b="1" dirty="0" smtClean="0">
              <a:solidFill>
                <a:srgbClr val="002060"/>
              </a:solidFill>
              <a:latin typeface="нью роман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endParaRPr lang="ru-RU" sz="1600" b="1" dirty="0" smtClean="0">
              <a:solidFill>
                <a:srgbClr val="002060"/>
              </a:solidFill>
              <a:latin typeface="нью роман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rgbClr val="FF0000"/>
                </a:solidFill>
                <a:latin typeface="нью роман"/>
                <a:ea typeface="Calibri" panose="020F0502020204030204" pitchFamily="34" charset="0"/>
                <a:cs typeface="Times New Roman" panose="02020603050405020304" pitchFamily="18" charset="0"/>
              </a:rPr>
              <a:t>2. Узелки на память. </a:t>
            </a:r>
            <a:r>
              <a:rPr lang="ru-RU" b="1" dirty="0" smtClean="0">
                <a:latin typeface="нью роман"/>
                <a:ea typeface="Calibri" panose="020F0502020204030204" pitchFamily="34" charset="0"/>
                <a:cs typeface="Times New Roman" panose="02020603050405020304" pitchFamily="18" charset="0"/>
              </a:rPr>
              <a:t>Данный приём можно использовать в конце изучения темы – для закрепления, подведения итогов; в ходе изучения материала – для оказания помощи при выполнении заданий.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0C4E97A-B683-4C8F-B611-92DADE2C5B0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2857496"/>
            <a:ext cx="3286148" cy="13609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B655C3C-9312-42F9-B167-D63209F42A8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2122" y="5214950"/>
            <a:ext cx="3531878" cy="12635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429684" cy="866527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АКТИВНЫЕ МЕТОДЫ НА ЭТАПЕ ОБЪЯСНЕНИЯ НОВОГО МАТЕРИАЛА, ЗАКРЕПЛЕНИЯ:</a:t>
            </a:r>
            <a:endParaRPr lang="uk-UA" sz="2400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285720" y="4559648"/>
            <a:ext cx="771530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455964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1500535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1000108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нью роман"/>
                <a:ea typeface="Calibri" panose="020F0502020204030204" pitchFamily="34" charset="0"/>
                <a:cs typeface="Times New Roman" panose="02020603050405020304" pitchFamily="18" charset="0"/>
              </a:rPr>
              <a:t>3. При объяснении нового материала </a:t>
            </a:r>
            <a:r>
              <a:rPr lang="ru-RU" b="1" dirty="0" smtClean="0">
                <a:latin typeface="нью роман"/>
                <a:ea typeface="Calibri" panose="020F0502020204030204" pitchFamily="34" charset="0"/>
                <a:cs typeface="Times New Roman" panose="02020603050405020304" pitchFamily="18" charset="0"/>
              </a:rPr>
              <a:t>опираюсь на разнообразные карточки-схемы, опорные таблицы, на использование наглядных опор-схем, плакатов с алгоритмами, схем-таблиц.</a:t>
            </a:r>
            <a:endParaRPr lang="ru-RU" dirty="0"/>
          </a:p>
        </p:txBody>
      </p:sp>
      <p:pic>
        <p:nvPicPr>
          <p:cNvPr id="15" name="Picture 4" descr="https://i.pinimg.com/originals/39/f9/36/39f936a393dc5a42da33aea00c5cbb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3429024" cy="1725930"/>
          </a:xfrm>
          <a:prstGeom prst="rect">
            <a:avLst/>
          </a:prstGeom>
          <a:noFill/>
        </p:spPr>
      </p:pic>
      <p:pic>
        <p:nvPicPr>
          <p:cNvPr id="16" name="Picture 2" descr="https://malyok.ru/800/600/https/ds04.infourok.ru/uploads/ex/0b04/0004c5f3-a6c8b463/img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643050"/>
            <a:ext cx="3071834" cy="1714512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0" y="3429000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Для смены вида деятельности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широко использую наборы магнитных карточек, схем, опорных таблиц из серии «Русские магниты».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26041">
            <a:off x="-81210" y="4445480"/>
            <a:ext cx="23574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85913">
            <a:off x="6793837" y="3953246"/>
            <a:ext cx="192882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2431847" y="4640460"/>
            <a:ext cx="1662734" cy="224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4143380"/>
            <a:ext cx="252335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881</Words>
  <Application>Microsoft Office PowerPoint</Application>
  <PresentationFormat>Экран (4:3)</PresentationFormat>
  <Paragraphs>192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Специальное оформление</vt:lpstr>
      <vt:lpstr>«Коррекционно-развивающая работа учителя в классах ОВЗ в соответствии с ФАОП»</vt:lpstr>
      <vt:lpstr>КОРРЕКЦИОННО-РАЗВИВАЮЩАЯ  РАБОТА УЧИТЕЛЯ</vt:lpstr>
      <vt:lpstr>ТРЕБОВАНИЯ К КОРРЕКЦИОННОЙ РАБОТЕ:</vt:lpstr>
      <vt:lpstr>ПЛАНИРОВАНИЕ И РАЗРАБОТКА УРОКА С ОБУЧАЮЩИМИСЯ  С Овз В СООТВЕТСТВИИ фаоп</vt:lpstr>
      <vt:lpstr>АКТИВНЫЕ МЕТОДЫ ОБУЧЕНИЯ</vt:lpstr>
      <vt:lpstr>КЛАССИФИКАЦИЯ АКТИВНЫХ МЕТОДОВ ОБУЧЕНИЯ</vt:lpstr>
      <vt:lpstr>АКТИВНЫЕ МЕТОДЫ на НАЧАЛО УРОКА:</vt:lpstr>
      <vt:lpstr>АКТИВНЫЕ МЕТОДЫ НА ЭТАПЕ ОБЪЯСНЕНИЯ НОВОГО МАТЕРИАЛА, ЗАКРЕПЛЕНИЯ:</vt:lpstr>
      <vt:lpstr>АКТИВНЫЕ МЕТОДЫ НА ЭТАПЕ ОБЪЯСНЕНИЯ НОВОГО МАТЕРИАЛА, ЗАКРЕПЛЕНИЯ:</vt:lpstr>
      <vt:lpstr>АКТИВНЫЕ МЕТОДЫ НА ЭТАПЕ ОБЪЯСНЕНИЯ НОВОГО МАТЕРИАЛА, ЗАКРЕПЛЕНИЯ:</vt:lpstr>
      <vt:lpstr>АКТИВНЫЕ МЕТОДЫ НА ЭТАПЕ ОБЪЯСНЕНИЯ НОВОГО МАТЕРИАЛА, ЗАКРЕПЛЕНИЯ:</vt:lpstr>
      <vt:lpstr>ДИДАКТИЧЕСКИЕ ИГРЫ НА УРОКАХ:</vt:lpstr>
      <vt:lpstr>ДИДАКТИЧЕСКИЕ ИГРЫ НА УРОКАХ РУССКОГО ЯЗЫКА</vt:lpstr>
      <vt:lpstr>ДИДАКТИЧЕСКИЕ ИГРЫ НА УРОКАХ окружающего мира</vt:lpstr>
      <vt:lpstr>ДИДАКТИЧЕСКИЕ ИГРЫ НА УРОКАХ математики</vt:lpstr>
      <vt:lpstr>Коррекционно- развивающая задача должна четко ориентировать педагога на развитие психических процессов, эмоционально-волевой сферы ребенка, на исправление и компенсацию имеющихся недостатков специальными педагогическими и психологическими приемами. Эта задача должна быть предельно конкретной и направленной на активизацию тех психических функций, которые будут максимально задействованы на уроке. Реализация коррекционно-развивающей задачи предполагает включение в урок специальных коррекционно-развивающих упражнений для совершенствования высших психических функций, эмоционально-волевой, познавательной сфер и пр., включение заданий с опорой на несколько анализаторов и пр.  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Пользователь Windows</cp:lastModifiedBy>
  <cp:revision>62</cp:revision>
  <dcterms:created xsi:type="dcterms:W3CDTF">2009-01-08T12:15:48Z</dcterms:created>
  <dcterms:modified xsi:type="dcterms:W3CDTF">2024-03-01T05:46:50Z</dcterms:modified>
</cp:coreProperties>
</file>