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71" r:id="rId3"/>
    <p:sldId id="269" r:id="rId4"/>
    <p:sldId id="312" r:id="rId5"/>
    <p:sldId id="313" r:id="rId6"/>
    <p:sldId id="286" r:id="rId7"/>
    <p:sldId id="314" r:id="rId8"/>
    <p:sldId id="322" r:id="rId9"/>
    <p:sldId id="323" r:id="rId10"/>
    <p:sldId id="324" r:id="rId11"/>
    <p:sldId id="325" r:id="rId12"/>
    <p:sldId id="327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EA721"/>
    <a:srgbClr val="67891B"/>
    <a:srgbClr val="404040"/>
    <a:srgbClr val="90C2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E14A-16AB-4C40-A7D8-3F677DBFF089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EAA1-4B8A-4329-A86F-FE349EDDC6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5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5BB7-EDD2-4B8D-93DB-AF0055258AEF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A899-0740-419B-AA5C-A78CCC995C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31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373461" y="0"/>
            <a:ext cx="121951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427208" y="3681420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5" y="-8464"/>
            <a:ext cx="3006451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4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3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5" y="-8464"/>
            <a:ext cx="2854011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11" y="-8464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91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8461" y="-8466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10374377" y="3589874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9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67891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469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7EA72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366500" y="3632200"/>
            <a:ext cx="722640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542019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</a:p>
        </p:txBody>
      </p:sp>
      <p:sp>
        <p:nvSpPr>
          <p:cNvPr id="22" name="Надпись 21"/>
          <p:cNvSpPr txBox="1"/>
          <p:nvPr/>
        </p:nvSpPr>
        <p:spPr>
          <a:xfrm>
            <a:off x="8895335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rgbClr val="7EA72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11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542019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</a:p>
        </p:txBody>
      </p:sp>
      <p:sp>
        <p:nvSpPr>
          <p:cNvPr id="25" name="Надпись 24"/>
          <p:cNvSpPr txBox="1"/>
          <p:nvPr/>
        </p:nvSpPr>
        <p:spPr>
          <a:xfrm>
            <a:off x="8895335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79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11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>
            <a:lvl1pPr>
              <a:defRPr>
                <a:solidFill>
                  <a:srgbClr val="7EA72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67891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2700871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67891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891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1298" y="2160590"/>
            <a:ext cx="418512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891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927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927" y="2737253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9710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9713" y="2737253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1320800"/>
          </a:xfrm>
        </p:spPr>
        <p:txBody>
          <a:bodyPr/>
          <a:lstStyle>
            <a:lvl1pPr>
              <a:defRPr>
                <a:solidFill>
                  <a:srgbClr val="67891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67891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704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4800600"/>
            <a:ext cx="859890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77513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3" y="5367338"/>
            <a:ext cx="859890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7427208" y="3681420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373461" y="0"/>
            <a:ext cx="121951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5" y="-8464"/>
            <a:ext cx="3006451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4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3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5" y="-8464"/>
            <a:ext cx="2854011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11" y="-8464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91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374377" y="3589874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8464" y="4013203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7018" y="6041375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7511" y="6041375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2904" y="6041375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7891B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77513" y="609600"/>
            <a:ext cx="8749516" cy="1687286"/>
          </a:xfrm>
        </p:spPr>
        <p:txBody>
          <a:bodyPr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«Мотивация учащихся 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немецкого языка путем вовлечения их во внеурочную деятельность» </a:t>
            </a:r>
          </a:p>
        </p:txBody>
      </p:sp>
    </p:spTree>
    <p:extLst>
      <p:ext uri="{BB962C8B-B14F-4D97-AF65-F5344CB8AC3E}">
        <p14:creationId xmlns="" xmlns:p14="http://schemas.microsoft.com/office/powerpoint/2010/main" val="6079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8CAB8A-BF87-4C33-873D-311C642CC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08"/>
          <a:stretch/>
        </p:blipFill>
        <p:spPr>
          <a:xfrm>
            <a:off x="186831" y="1318193"/>
            <a:ext cx="8106564" cy="4518837"/>
          </a:xfrm>
          <a:prstGeom prst="rect">
            <a:avLst/>
          </a:prstGeom>
        </p:spPr>
      </p:pic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C10A3FCE-5EFC-4B65-9E56-B2AB7C47CFD6}"/>
              </a:ext>
            </a:extLst>
          </p:cNvPr>
          <p:cNvSpPr/>
          <p:nvPr/>
        </p:nvSpPr>
        <p:spPr>
          <a:xfrm>
            <a:off x="354416" y="240467"/>
            <a:ext cx="6134987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Онлайн-конкурсы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BD46043-6619-4EFA-9BF3-5F699657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91" y="251098"/>
            <a:ext cx="5019578" cy="1589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D3F765B2-2B38-4907-8162-E3AB720C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15" y="4617432"/>
            <a:ext cx="4034275" cy="2009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84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C10A3FCE-5EFC-4B65-9E56-B2AB7C47CFD6}"/>
              </a:ext>
            </a:extLst>
          </p:cNvPr>
          <p:cNvSpPr/>
          <p:nvPr/>
        </p:nvSpPr>
        <p:spPr>
          <a:xfrm>
            <a:off x="354416" y="240467"/>
            <a:ext cx="6134987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Региональные конкурсы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26C8720-395C-422E-988A-CBF97BB20C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23" t="8249" r="3822" b="5893"/>
          <a:stretch/>
        </p:blipFill>
        <p:spPr>
          <a:xfrm>
            <a:off x="354416" y="1325661"/>
            <a:ext cx="5975498" cy="3922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78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C5DBC-4640-456F-B7DF-4FBBFB6B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558669" cy="28194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любых делах при максимуме сложностей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проблеме все-таки один: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– это множество возможностей,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нежелание – множество причин.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Э.Асадов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63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764601" y="1606417"/>
            <a:ext cx="2936542" cy="431622"/>
          </a:xfrm>
        </p:spPr>
        <p:txBody>
          <a:bodyPr>
            <a:normAutofit fontScale="32500" lnSpcReduction="20000"/>
          </a:bodyPr>
          <a:lstStyle/>
          <a:p>
            <a:r>
              <a:rPr lang="ru-RU" sz="7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74" y="4578526"/>
            <a:ext cx="2061725" cy="22794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1000" y="428308"/>
            <a:ext cx="9347791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Мотивация –  необходимое условие любой деятельности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2239476"/>
            <a:ext cx="35661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Европейский стиль жизни дает мощный стимул для изучения иностранного языка</a:t>
            </a:r>
            <a:r>
              <a:rPr lang="ru-RU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Немецкий язык переводится в ранг второго иностранного языка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Считается, что немецкий язык не дает перспективы применения его в жизни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80% фирм, вкладывающих средства в экономику России, представляют немецкий капитал</a:t>
            </a:r>
            <a:endParaRPr lang="ru-RU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0574996"/>
              </p:ext>
            </p:extLst>
          </p:nvPr>
        </p:nvGraphicFramePr>
        <p:xfrm>
          <a:off x="5793302" y="2104188"/>
          <a:ext cx="4224597" cy="3840480"/>
        </p:xfrm>
        <a:graphic>
          <a:graphicData uri="http://schemas.openxmlformats.org/drawingml/2006/table">
            <a:tbl>
              <a:tblPr/>
              <a:tblGrid>
                <a:gridCol w="4224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9885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веры в успех,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повышенной тревоги,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Напряженность перед выполнением непосильных задач,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Низкая самооценка своих способностей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Неясность целей использования иностранного языка в будущей профессиональной деятельности и в личной жизни.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рямоугольник 3"/>
          <p:cNvSpPr txBox="1">
            <a:spLocks noChangeArrowheads="1"/>
          </p:cNvSpPr>
          <p:nvPr/>
        </p:nvSpPr>
        <p:spPr>
          <a:xfrm>
            <a:off x="6391231" y="1555665"/>
            <a:ext cx="2879212" cy="46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</a:p>
          <a:p>
            <a:endParaRPr lang="ru-RU" dirty="0"/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="" xmlns:a16="http://schemas.microsoft.com/office/drawing/2014/main" id="{7D163A24-428B-41F2-BD56-7F400DB12944}"/>
              </a:ext>
            </a:extLst>
          </p:cNvPr>
          <p:cNvSpPr/>
          <p:nvPr/>
        </p:nvSpPr>
        <p:spPr>
          <a:xfrm>
            <a:off x="3701142" y="2795095"/>
            <a:ext cx="339229" cy="5222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лево 13">
            <a:extLst>
              <a:ext uri="{FF2B5EF4-FFF2-40B4-BE49-F238E27FC236}">
                <a16:creationId xmlns="" xmlns:a16="http://schemas.microsoft.com/office/drawing/2014/main" id="{EA469192-60CE-4BC5-81F4-9D483C9ADDFE}"/>
              </a:ext>
            </a:extLst>
          </p:cNvPr>
          <p:cNvSpPr/>
          <p:nvPr/>
        </p:nvSpPr>
        <p:spPr>
          <a:xfrm>
            <a:off x="3813517" y="4903886"/>
            <a:ext cx="339229" cy="5222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="" xmlns:a16="http://schemas.microsoft.com/office/drawing/2014/main" id="{60C7061A-E4FC-40FA-BCD8-4DB30000D99D}"/>
              </a:ext>
            </a:extLst>
          </p:cNvPr>
          <p:cNvSpPr/>
          <p:nvPr/>
        </p:nvSpPr>
        <p:spPr>
          <a:xfrm>
            <a:off x="4423456" y="3471540"/>
            <a:ext cx="1262877" cy="11057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62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42A307-04EB-47F7-8563-6D1CCD03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973" y="123782"/>
            <a:ext cx="7924227" cy="660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A359FEA-7E50-4474-9CE6-E06F4B99EEAE}"/>
              </a:ext>
            </a:extLst>
          </p:cNvPr>
          <p:cNvSpPr/>
          <p:nvPr/>
        </p:nvSpPr>
        <p:spPr>
          <a:xfrm>
            <a:off x="139937" y="954827"/>
            <a:ext cx="2001893" cy="1063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сотрудничества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творчества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1A4424C-8CED-43A6-9200-212497B21E95}"/>
              </a:ext>
            </a:extLst>
          </p:cNvPr>
          <p:cNvSpPr/>
          <p:nvPr/>
        </p:nvSpPr>
        <p:spPr>
          <a:xfrm>
            <a:off x="2720895" y="888144"/>
            <a:ext cx="2001893" cy="1350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увлекательности и занимательности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AA1C4DF-DD52-45EE-9AD0-A1FB4066ADB8}"/>
              </a:ext>
            </a:extLst>
          </p:cNvPr>
          <p:cNvSpPr/>
          <p:nvPr/>
        </p:nvSpPr>
        <p:spPr>
          <a:xfrm>
            <a:off x="5508927" y="981444"/>
            <a:ext cx="2706617" cy="101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внеклассная работа</a:t>
            </a:r>
          </a:p>
        </p:txBody>
      </p:sp>
      <p:sp>
        <p:nvSpPr>
          <p:cNvPr id="9" name="Крест 8">
            <a:extLst>
              <a:ext uri="{FF2B5EF4-FFF2-40B4-BE49-F238E27FC236}">
                <a16:creationId xmlns="" xmlns:a16="http://schemas.microsoft.com/office/drawing/2014/main" id="{2C0C607A-A102-4451-A10A-59373DD8FAE1}"/>
              </a:ext>
            </a:extLst>
          </p:cNvPr>
          <p:cNvSpPr/>
          <p:nvPr/>
        </p:nvSpPr>
        <p:spPr>
          <a:xfrm>
            <a:off x="2233060" y="1269466"/>
            <a:ext cx="396605" cy="369332"/>
          </a:xfrm>
          <a:prstGeom prst="pl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 9">
            <a:extLst>
              <a:ext uri="{FF2B5EF4-FFF2-40B4-BE49-F238E27FC236}">
                <a16:creationId xmlns="" xmlns:a16="http://schemas.microsoft.com/office/drawing/2014/main" id="{0C155C3E-F1A4-4FA9-A5D3-0DF286726FAC}"/>
              </a:ext>
            </a:extLst>
          </p:cNvPr>
          <p:cNvSpPr/>
          <p:nvPr/>
        </p:nvSpPr>
        <p:spPr>
          <a:xfrm>
            <a:off x="4738627" y="1024180"/>
            <a:ext cx="678772" cy="859904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257CFAF-FC24-4EDB-BDB9-D51547CD603A}"/>
              </a:ext>
            </a:extLst>
          </p:cNvPr>
          <p:cNvSpPr/>
          <p:nvPr/>
        </p:nvSpPr>
        <p:spPr>
          <a:xfrm flipH="1">
            <a:off x="9021563" y="929322"/>
            <a:ext cx="2546659" cy="11142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фактор повышения мотивации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0841BBC-65A6-4CA5-8141-91F67EACE801}"/>
              </a:ext>
            </a:extLst>
          </p:cNvPr>
          <p:cNvCxnSpPr>
            <a:cxnSpLocks/>
          </p:cNvCxnSpPr>
          <p:nvPr/>
        </p:nvCxnSpPr>
        <p:spPr>
          <a:xfrm>
            <a:off x="8325134" y="1478722"/>
            <a:ext cx="69642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035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8348B6-77E3-4B0C-A842-8FF02A11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2" y="365051"/>
            <a:ext cx="8598907" cy="73010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692162-B9DE-4144-AE89-E87A6AA030E0}"/>
              </a:ext>
            </a:extLst>
          </p:cNvPr>
          <p:cNvSpPr txBox="1"/>
          <p:nvPr/>
        </p:nvSpPr>
        <p:spPr>
          <a:xfrm>
            <a:off x="575086" y="1095153"/>
            <a:ext cx="8803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знания и умения, приобретенные на уроке;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потребности в использовании иностранного языка как средства общения за пределами урока;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преодолевать трудности в обучении и самоутверждении учащихся;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мировоззрение;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пространство, в котором школьники могут развивать свою творческую и познавательную активность, реализовывать свои лучшие личностные качества. 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4851EA32-7BFC-4711-A9FA-5DA17023FFC1}"/>
              </a:ext>
            </a:extLst>
          </p:cNvPr>
          <p:cNvSpPr/>
          <p:nvPr/>
        </p:nvSpPr>
        <p:spPr>
          <a:xfrm>
            <a:off x="1963437" y="4563966"/>
            <a:ext cx="787737" cy="659219"/>
          </a:xfrm>
          <a:prstGeom prst="down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139C25-2E06-482F-AEBC-EDEBD114D42B}"/>
              </a:ext>
            </a:extLst>
          </p:cNvPr>
          <p:cNvSpPr txBox="1"/>
          <p:nvPr/>
        </p:nvSpPr>
        <p:spPr>
          <a:xfrm>
            <a:off x="1014481" y="5439681"/>
            <a:ext cx="2685648" cy="646331"/>
          </a:xfrm>
          <a:prstGeom prst="rect">
            <a:avLst/>
          </a:prstGeom>
          <a:solidFill>
            <a:srgbClr val="7EA72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благоприятный фон </a:t>
            </a:r>
          </a:p>
          <a:p>
            <a:r>
              <a:rPr lang="ru-RU" dirty="0"/>
              <a:t>для достижения успеха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162EA663-1544-4232-B011-61092A5E4718}"/>
              </a:ext>
            </a:extLst>
          </p:cNvPr>
          <p:cNvSpPr/>
          <p:nvPr/>
        </p:nvSpPr>
        <p:spPr>
          <a:xfrm>
            <a:off x="4504660" y="5390062"/>
            <a:ext cx="889589" cy="745568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C3D2EC-50FE-4897-9B3D-CA8B302D1267}"/>
              </a:ext>
            </a:extLst>
          </p:cNvPr>
          <p:cNvSpPr txBox="1"/>
          <p:nvPr/>
        </p:nvSpPr>
        <p:spPr>
          <a:xfrm>
            <a:off x="6096000" y="5390062"/>
            <a:ext cx="284952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положительно влияет на учебную деятельность.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04773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442571" y="1604162"/>
            <a:ext cx="113292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404040"/>
                </a:solidFill>
                <a:ea typeface="Times New Roman" pitchFamily="18" charset="0"/>
                <a:cs typeface="Arial" pitchFamily="34" charset="0"/>
              </a:rPr>
              <a:t>     </a:t>
            </a:r>
            <a:endParaRPr lang="ru-RU" dirty="0">
              <a:solidFill>
                <a:srgbClr val="40404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CB306FF-8651-4936-9667-AC4051DDE68C}"/>
              </a:ext>
            </a:extLst>
          </p:cNvPr>
          <p:cNvSpPr/>
          <p:nvPr/>
        </p:nvSpPr>
        <p:spPr>
          <a:xfrm>
            <a:off x="3104707" y="230839"/>
            <a:ext cx="5071197" cy="7017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ФОРМЫ ВНЕУРОЧНОЙ ДЕЯТЕЛЬНОСТИ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1E9BF1E-AA8E-400F-B6D9-5B2208E3E982}"/>
              </a:ext>
            </a:extLst>
          </p:cNvPr>
          <p:cNvSpPr/>
          <p:nvPr/>
        </p:nvSpPr>
        <p:spPr>
          <a:xfrm>
            <a:off x="394019" y="1830649"/>
            <a:ext cx="2103222" cy="80670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3214725-AC02-40BE-9B71-F36AE0E12BDB}"/>
              </a:ext>
            </a:extLst>
          </p:cNvPr>
          <p:cNvSpPr/>
          <p:nvPr/>
        </p:nvSpPr>
        <p:spPr>
          <a:xfrm>
            <a:off x="8175904" y="1752732"/>
            <a:ext cx="2248434" cy="8067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групповые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313106C6-C5BF-478F-985F-84F328BDB0C8}"/>
              </a:ext>
            </a:extLst>
          </p:cNvPr>
          <p:cNvCxnSpPr>
            <a:cxnSpLocks/>
          </p:cNvCxnSpPr>
          <p:nvPr/>
        </p:nvCxnSpPr>
        <p:spPr>
          <a:xfrm flipH="1">
            <a:off x="1893665" y="956660"/>
            <a:ext cx="1566885" cy="873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587CDBE3-FF9F-4A17-A4F4-9CDC1E2979FA}"/>
              </a:ext>
            </a:extLst>
          </p:cNvPr>
          <p:cNvCxnSpPr>
            <a:cxnSpLocks/>
          </p:cNvCxnSpPr>
          <p:nvPr/>
        </p:nvCxnSpPr>
        <p:spPr>
          <a:xfrm>
            <a:off x="7208341" y="892130"/>
            <a:ext cx="1780954" cy="8686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AB4F7B9F-51C3-403D-B2CC-1B5943085224}"/>
              </a:ext>
            </a:extLst>
          </p:cNvPr>
          <p:cNvSpPr/>
          <p:nvPr/>
        </p:nvSpPr>
        <p:spPr>
          <a:xfrm>
            <a:off x="184915" y="3589809"/>
            <a:ext cx="2611448" cy="630834"/>
          </a:xfrm>
          <a:prstGeom prst="roundRect">
            <a:avLst/>
          </a:prstGeom>
          <a:solidFill>
            <a:srgbClr val="67891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соревновательные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2D481D5F-A9AE-4656-8D85-2C08055039D3}"/>
              </a:ext>
            </a:extLst>
          </p:cNvPr>
          <p:cNvCxnSpPr>
            <a:cxnSpLocks/>
          </p:cNvCxnSpPr>
          <p:nvPr/>
        </p:nvCxnSpPr>
        <p:spPr>
          <a:xfrm flipH="1">
            <a:off x="5334446" y="983903"/>
            <a:ext cx="1" cy="825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0EB46F29-9285-4B33-A5CB-225F1AC23F6C}"/>
              </a:ext>
            </a:extLst>
          </p:cNvPr>
          <p:cNvSpPr/>
          <p:nvPr/>
        </p:nvSpPr>
        <p:spPr>
          <a:xfrm>
            <a:off x="4284961" y="1837374"/>
            <a:ext cx="2103222" cy="80670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массовые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A2B9B20-41F4-473C-A089-1F6587BBB789}"/>
              </a:ext>
            </a:extLst>
          </p:cNvPr>
          <p:cNvSpPr txBox="1"/>
          <p:nvPr/>
        </p:nvSpPr>
        <p:spPr>
          <a:xfrm>
            <a:off x="691116" y="4455042"/>
            <a:ext cx="164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конкурсы, </a:t>
            </a:r>
          </a:p>
          <a:p>
            <a:r>
              <a:rPr lang="ru-RU" dirty="0"/>
              <a:t>викторины, </a:t>
            </a:r>
          </a:p>
          <a:p>
            <a:r>
              <a:rPr lang="ru-RU" dirty="0"/>
              <a:t>олимпиады, </a:t>
            </a:r>
          </a:p>
          <a:p>
            <a:r>
              <a:rPr lang="ru-RU" dirty="0"/>
              <a:t>игры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B952E4DA-C5FD-4EEB-AEA9-E59AD76C8102}"/>
              </a:ext>
            </a:extLst>
          </p:cNvPr>
          <p:cNvSpPr/>
          <p:nvPr/>
        </p:nvSpPr>
        <p:spPr>
          <a:xfrm>
            <a:off x="3208673" y="3583084"/>
            <a:ext cx="2611448" cy="806708"/>
          </a:xfrm>
          <a:prstGeom prst="roundRect">
            <a:avLst/>
          </a:prstGeom>
          <a:solidFill>
            <a:srgbClr val="67891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культурно-просветительские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76B648DD-AE83-40D1-ACEC-9BBFBC287500}"/>
              </a:ext>
            </a:extLst>
          </p:cNvPr>
          <p:cNvSpPr/>
          <p:nvPr/>
        </p:nvSpPr>
        <p:spPr>
          <a:xfrm>
            <a:off x="184915" y="3589809"/>
            <a:ext cx="2919792" cy="630834"/>
          </a:xfrm>
          <a:prstGeom prst="roundRect">
            <a:avLst/>
          </a:prstGeom>
          <a:solidFill>
            <a:srgbClr val="67891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соревновательные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CDEE1BE5-5F4E-4E0E-930C-5FCD4FF285D4}"/>
              </a:ext>
            </a:extLst>
          </p:cNvPr>
          <p:cNvSpPr/>
          <p:nvPr/>
        </p:nvSpPr>
        <p:spPr>
          <a:xfrm>
            <a:off x="6069503" y="3583084"/>
            <a:ext cx="2919792" cy="630834"/>
          </a:xfrm>
          <a:prstGeom prst="roundRect">
            <a:avLst/>
          </a:prstGeom>
          <a:solidFill>
            <a:srgbClr val="67891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публицистические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6B7F5CA8-5281-4F7C-8697-344479062C95}"/>
              </a:ext>
            </a:extLst>
          </p:cNvPr>
          <p:cNvSpPr/>
          <p:nvPr/>
        </p:nvSpPr>
        <p:spPr>
          <a:xfrm>
            <a:off x="9177809" y="3583084"/>
            <a:ext cx="2919792" cy="630834"/>
          </a:xfrm>
          <a:prstGeom prst="roundRect">
            <a:avLst/>
          </a:prstGeom>
          <a:solidFill>
            <a:srgbClr val="67891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DAF64B-309F-466B-B368-6332AA1E8B94}"/>
              </a:ext>
            </a:extLst>
          </p:cNvPr>
          <p:cNvSpPr txBox="1"/>
          <p:nvPr/>
        </p:nvSpPr>
        <p:spPr>
          <a:xfrm>
            <a:off x="3460551" y="4464525"/>
            <a:ext cx="2206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вечера</a:t>
            </a:r>
          </a:p>
          <a:p>
            <a:r>
              <a:rPr lang="ru-RU" dirty="0"/>
              <a:t>праздники</a:t>
            </a:r>
          </a:p>
          <a:p>
            <a:r>
              <a:rPr lang="ru-RU" dirty="0"/>
              <a:t>устные журналы</a:t>
            </a:r>
          </a:p>
          <a:p>
            <a:r>
              <a:rPr lang="ru-RU" dirty="0"/>
              <a:t>фестивали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E19B784-848C-4CBF-8CF1-C083370BAE24}"/>
              </a:ext>
            </a:extLst>
          </p:cNvPr>
          <p:cNvSpPr txBox="1"/>
          <p:nvPr/>
        </p:nvSpPr>
        <p:spPr>
          <a:xfrm>
            <a:off x="6096000" y="4464525"/>
            <a:ext cx="266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стенгазеты</a:t>
            </a:r>
          </a:p>
          <a:p>
            <a:r>
              <a:rPr lang="ru-RU" dirty="0"/>
              <a:t>рекламные плакаты</a:t>
            </a:r>
          </a:p>
          <a:p>
            <a:r>
              <a:rPr lang="ru-RU" dirty="0"/>
              <a:t>электронные газеты</a:t>
            </a:r>
          </a:p>
          <a:p>
            <a:r>
              <a:rPr lang="ru-RU" dirty="0"/>
              <a:t>буклеты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F2B37CC-0C33-4BF0-A649-171131C820EB}"/>
              </a:ext>
            </a:extLst>
          </p:cNvPr>
          <p:cNvSpPr txBox="1"/>
          <p:nvPr/>
        </p:nvSpPr>
        <p:spPr>
          <a:xfrm>
            <a:off x="9509051" y="4464525"/>
            <a:ext cx="164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проекты</a:t>
            </a:r>
          </a:p>
          <a:p>
            <a:r>
              <a:rPr lang="ru-RU" dirty="0"/>
              <a:t>конференции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36094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5">
            <a:extLst>
              <a:ext uri="{FF2B5EF4-FFF2-40B4-BE49-F238E27FC236}">
                <a16:creationId xmlns="" xmlns:a16="http://schemas.microsoft.com/office/drawing/2014/main" id="{A4F5FBDD-C28A-4F99-A150-24BEC16D2613}"/>
              </a:ext>
            </a:extLst>
          </p:cNvPr>
          <p:cNvSpPr/>
          <p:nvPr/>
        </p:nvSpPr>
        <p:spPr>
          <a:xfrm>
            <a:off x="191384" y="226290"/>
            <a:ext cx="6134987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Неделя иностранного языка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7E6F0F-DBE5-4766-9516-48C185B235BA}"/>
              </a:ext>
            </a:extLst>
          </p:cNvPr>
          <p:cNvSpPr txBox="1"/>
          <p:nvPr/>
        </p:nvSpPr>
        <p:spPr>
          <a:xfrm>
            <a:off x="276447" y="1190847"/>
            <a:ext cx="6049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стенгазеты по теме «Страны изучаемого языка»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плакаты с пословицами и поговорками.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просмотр мультфильмов на иностранном языке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конкурс рисунков по теме «Праздники Германии»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конкурс «Моя любимая буква»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викторина «Хорошо ли ты знаешь Германию?»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олимпиада по страноведению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конкурс кроссвордов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конкурс-соревнование «Занимательная грамматика»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конкурс сочинений по теме «Страна моей мечты»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квест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игра по станциям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683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5">
            <a:extLst>
              <a:ext uri="{FF2B5EF4-FFF2-40B4-BE49-F238E27FC236}">
                <a16:creationId xmlns="" xmlns:a16="http://schemas.microsoft.com/office/drawing/2014/main" id="{856CF1D8-589C-4A92-9F35-6FBC939083BF}"/>
              </a:ext>
            </a:extLst>
          </p:cNvPr>
          <p:cNvSpPr/>
          <p:nvPr/>
        </p:nvSpPr>
        <p:spPr>
          <a:xfrm>
            <a:off x="276445" y="215658"/>
            <a:ext cx="6134987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Олимпиады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47AAD8C-810F-4324-94E5-B6B2B51C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5" y="1172683"/>
            <a:ext cx="3652075" cy="1613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E04362-C9AF-4847-BF04-82CC1332E21D}"/>
              </a:ext>
            </a:extLst>
          </p:cNvPr>
          <p:cNvSpPr txBox="1"/>
          <p:nvPr/>
        </p:nvSpPr>
        <p:spPr>
          <a:xfrm>
            <a:off x="276445" y="2785730"/>
            <a:ext cx="351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Осенняя –  19-21 ноября 2023</a:t>
            </a:r>
          </a:p>
          <a:p>
            <a:r>
              <a:rPr lang="ru-RU" dirty="0"/>
              <a:t>Зимняя –    19-21 февраля 2023</a:t>
            </a:r>
          </a:p>
          <a:p>
            <a:r>
              <a:rPr lang="ru-RU" dirty="0"/>
              <a:t>Весенняя – 19-21 мая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B89886-CAEC-457D-B760-3876F04E1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82"/>
          <a:stretch/>
        </p:blipFill>
        <p:spPr>
          <a:xfrm>
            <a:off x="4444409" y="1172683"/>
            <a:ext cx="3652075" cy="9037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01D0FB-7846-4642-9D3B-A2EAA3728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9" y="2644405"/>
            <a:ext cx="4540653" cy="3040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0C418C-08FD-4F76-B731-DE739B3F1E3A}"/>
              </a:ext>
            </a:extLst>
          </p:cNvPr>
          <p:cNvSpPr txBox="1"/>
          <p:nvPr/>
        </p:nvSpPr>
        <p:spPr>
          <a:xfrm>
            <a:off x="4444409" y="5816009"/>
            <a:ext cx="455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Регистрация до 24 октября</a:t>
            </a:r>
          </a:p>
        </p:txBody>
      </p:sp>
    </p:spTree>
    <p:extLst>
      <p:ext uri="{BB962C8B-B14F-4D97-AF65-F5344CB8AC3E}">
        <p14:creationId xmlns="" xmlns:p14="http://schemas.microsoft.com/office/powerpoint/2010/main" val="399245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5">
            <a:extLst>
              <a:ext uri="{FF2B5EF4-FFF2-40B4-BE49-F238E27FC236}">
                <a16:creationId xmlns="" xmlns:a16="http://schemas.microsoft.com/office/drawing/2014/main" id="{856CF1D8-589C-4A92-9F35-6FBC939083BF}"/>
              </a:ext>
            </a:extLst>
          </p:cNvPr>
          <p:cNvSpPr/>
          <p:nvPr/>
        </p:nvSpPr>
        <p:spPr>
          <a:xfrm>
            <a:off x="584788" y="247556"/>
            <a:ext cx="6134987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Deutsch für kleine Entdecker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722642-F608-44C8-94E8-A7AD718D1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26" y="531627"/>
            <a:ext cx="5374786" cy="3082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71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65B2E40-9FB8-4582-9D13-1F453365C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32" t="61476" r="22108" b="20155"/>
          <a:stretch/>
        </p:blipFill>
        <p:spPr>
          <a:xfrm>
            <a:off x="2867347" y="5014029"/>
            <a:ext cx="5557709" cy="1433839"/>
          </a:xfrm>
          <a:prstGeom prst="rect">
            <a:avLst/>
          </a:prstGeom>
        </p:spPr>
      </p:pic>
      <p:sp>
        <p:nvSpPr>
          <p:cNvPr id="4" name="Скругленный прямоугольник 5">
            <a:extLst>
              <a:ext uri="{FF2B5EF4-FFF2-40B4-BE49-F238E27FC236}">
                <a16:creationId xmlns="" xmlns:a16="http://schemas.microsoft.com/office/drawing/2014/main" id="{856CF1D8-589C-4A92-9F35-6FBC939083BF}"/>
              </a:ext>
            </a:extLst>
          </p:cNvPr>
          <p:cNvSpPr/>
          <p:nvPr/>
        </p:nvSpPr>
        <p:spPr>
          <a:xfrm>
            <a:off x="584788" y="247556"/>
            <a:ext cx="6134987" cy="723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Онлайн-конкурсы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65736B7E-BB75-43B9-9236-5BBC198B3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68" y="373696"/>
            <a:ext cx="4221865" cy="1767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3C2964-8B16-456F-8736-83C00D63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929"/>
          <a:stretch/>
        </p:blipFill>
        <p:spPr>
          <a:xfrm>
            <a:off x="8143316" y="2717478"/>
            <a:ext cx="3829428" cy="39978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F6C2E61-F1DF-4455-B303-3A14BEABCB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35" y="1127051"/>
            <a:ext cx="2563900" cy="3636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26EA1D-BCD6-4C1C-9376-4018F4321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9" y="3662057"/>
            <a:ext cx="1964977" cy="2948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538DF13-991F-4910-AE00-66CB36A905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16" y="-935665"/>
            <a:ext cx="5612619" cy="6315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256309"/>
      </p:ext>
    </p:extLst>
  </p:cSld>
  <p:clrMapOvr>
    <a:masterClrMapping/>
  </p:clrMapOvr>
</p:sld>
</file>

<file path=ppt/theme/theme1.xml><?xml version="1.0" encoding="utf-8"?>
<a:theme xmlns:a="http://schemas.openxmlformats.org/drawingml/2006/main" name="TS103418065">
  <a:themeElements>
    <a:clrScheme name="Другая 8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9B624"/>
      </a:accent1>
      <a:accent2>
        <a:srgbClr val="54A021"/>
      </a:accent2>
      <a:accent3>
        <a:srgbClr val="6C911C"/>
      </a:accent3>
      <a:accent4>
        <a:srgbClr val="D4ECA2"/>
      </a:accent4>
      <a:accent5>
        <a:srgbClr val="2A5010"/>
      </a:accent5>
      <a:accent6>
        <a:srgbClr val="918655"/>
      </a:accent6>
      <a:hlink>
        <a:srgbClr val="404040"/>
      </a:hlink>
      <a:folHlink>
        <a:srgbClr val="90C22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305</Words>
  <Application>Microsoft Office PowerPoint</Application>
  <PresentationFormat>Произвольный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TS103418065</vt:lpstr>
      <vt:lpstr>«Мотивация учащихся  к изучению немецкого языка путем вовлечения их во внеурочную деятельность» </vt:lpstr>
      <vt:lpstr>Слайд 2</vt:lpstr>
      <vt:lpstr>Внеурочная деятельность</vt:lpstr>
      <vt:lpstr>Внеурочная деятельность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любых делах при максимуме сложностей Подход к проблеме все-таки один: Желание – это множество возможностей, А нежелание – множество причин.  Э.Асадов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Пользователь Windows</cp:lastModifiedBy>
  <cp:revision>223</cp:revision>
  <dcterms:created xsi:type="dcterms:W3CDTF">2013-10-07T10:34:09Z</dcterms:created>
  <dcterms:modified xsi:type="dcterms:W3CDTF">2023-11-01T13:03:03Z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