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80" r:id="rId4"/>
    <p:sldId id="282" r:id="rId5"/>
    <p:sldId id="283" r:id="rId6"/>
    <p:sldId id="284" r:id="rId7"/>
    <p:sldId id="257" r:id="rId8"/>
    <p:sldId id="263" r:id="rId9"/>
    <p:sldId id="278" r:id="rId10"/>
    <p:sldId id="281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08"/>
    <a:srgbClr val="03730E"/>
    <a:srgbClr val="006600"/>
    <a:srgbClr val="009900"/>
    <a:srgbClr val="FF6699"/>
    <a:srgbClr val="0033CC"/>
    <a:srgbClr val="FF99C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77" autoAdjust="0"/>
    <p:restoredTop sz="90597" autoAdjust="0"/>
  </p:normalViewPr>
  <p:slideViewPr>
    <p:cSldViewPr>
      <p:cViewPr varScale="1">
        <p:scale>
          <a:sx n="75" d="100"/>
          <a:sy n="75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!!! РаБоТа методист\Дошкольники\ГМО 2022-2023\4 - 20.12.22 Здоровьесбережение\выступление\slide-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6"/>
            <a:ext cx="9139945" cy="68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95400"/>
            <a:ext cx="8928992" cy="27577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/>
              <a:t>Образовательный семинар</a:t>
            </a: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«Технологии поддержки и развития детской инициативы в условиях ДОУ»</a:t>
            </a:r>
            <a:endParaRPr lang="ru-RU" sz="3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Picture 6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46887" y="4653136"/>
            <a:ext cx="2843808" cy="14219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59827" y="245839"/>
            <a:ext cx="4671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Городское методическое объединение воспитателей старших и подготовительных  к школе групп </a:t>
            </a:r>
            <a:br>
              <a:rPr lang="ru-RU" sz="2000" b="1" dirty="0"/>
            </a:br>
            <a:r>
              <a:rPr lang="ru-RU" sz="2000" b="1" dirty="0" smtClean="0"/>
              <a:t>13.01.2023 год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39931" y="6309544"/>
            <a:ext cx="201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Дзержинск  2022г.</a:t>
            </a:r>
            <a:endParaRPr lang="ru-RU" b="1" dirty="0"/>
          </a:p>
        </p:txBody>
      </p:sp>
      <p:pic>
        <p:nvPicPr>
          <p:cNvPr id="3" name="Picture 2" descr="D:\ВоСпИтАтЕлЬ\фото групп 2016-2019\В группе подг\IMG_17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5839"/>
            <a:ext cx="2520000" cy="18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оСпИтАтЕлЬ\фото групп 2016-2019\Среда старший возраст\IMG_88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69793"/>
            <a:ext cx="188222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ВоСпИтАтЕлЬ\фото групп 2016-2019\Разобрать разное\IMG_84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9" y="4688399"/>
            <a:ext cx="2520000" cy="18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ВоСпИтАтЕлЬ\фото групп 2016-2019\Разобрать разное\GBuwdZGHh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9" y="245839"/>
            <a:ext cx="189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1-07/1626172720_7-kartinkin-com-p-fon-dlya-stenda-krasivo-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4917"/>
            <a:ext cx="8784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Решение  образовательного семинара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5681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  Одобрить </a:t>
            </a:r>
            <a:r>
              <a:rPr lang="ru-RU" sz="2400" b="1" dirty="0">
                <a:solidFill>
                  <a:srgbClr val="C00000"/>
                </a:solidFill>
              </a:rPr>
              <a:t>положительный педагогический опыт работы воспитателей:  </a:t>
            </a:r>
            <a:r>
              <a:rPr lang="ru-RU" sz="2400" b="1" dirty="0" err="1" smtClean="0">
                <a:solidFill>
                  <a:srgbClr val="C00000"/>
                </a:solidFill>
              </a:rPr>
              <a:t>Чекушиной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Скорадешкиной</a:t>
            </a:r>
            <a:r>
              <a:rPr lang="ru-RU" sz="2400" b="1" dirty="0" smtClean="0">
                <a:solidFill>
                  <a:srgbClr val="C00000"/>
                </a:solidFill>
              </a:rPr>
              <a:t> и </a:t>
            </a:r>
            <a:r>
              <a:rPr lang="ru-RU" sz="2400" b="1" dirty="0" err="1" smtClean="0">
                <a:solidFill>
                  <a:srgbClr val="C00000"/>
                </a:solidFill>
              </a:rPr>
              <a:t>Ионовой</a:t>
            </a:r>
            <a:r>
              <a:rPr lang="ru-RU" sz="2400" b="1" dirty="0" smtClean="0">
                <a:solidFill>
                  <a:srgbClr val="C00000"/>
                </a:solidFill>
              </a:rPr>
              <a:t> Ксении Алексеевны при </a:t>
            </a:r>
            <a:r>
              <a:rPr lang="ru-RU" sz="2400" b="1" dirty="0">
                <a:solidFill>
                  <a:srgbClr val="C00000"/>
                </a:solidFill>
              </a:rPr>
              <a:t>использование инновационных подходов и новых технологий при использовании </a:t>
            </a:r>
            <a:r>
              <a:rPr lang="ru-RU" sz="2400" b="1" dirty="0" err="1" smtClean="0">
                <a:solidFill>
                  <a:srgbClr val="C00000"/>
                </a:solidFill>
              </a:rPr>
              <a:t>здоровьесберегающих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технологий и навыках безопасного поведения на дороге у детей 5-6 лет в разных видах деятельности в практике работы современного ДОУ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Использовать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 педагогической деятельности предложенные формы и методы по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формированию основ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физического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воспитания, здорового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жизни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навыка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безопасного поведения на дороге у детей старшего дошкольного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возраста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 разных видах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деятельности.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rgbClr val="02AE16"/>
                </a:solidFill>
              </a:rPr>
              <a:t>   Разместить выступающим МБДОУ на своих официальных сайтах данные презентации в разделах «Методическая копилка» или «Педагогическая копилка» для других ДОУ города.</a:t>
            </a:r>
          </a:p>
        </p:txBody>
      </p:sp>
    </p:spTree>
    <p:extLst>
      <p:ext uri="{BB962C8B-B14F-4D97-AF65-F5344CB8AC3E}">
        <p14:creationId xmlns:p14="http://schemas.microsoft.com/office/powerpoint/2010/main" val="1367623572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!!!! РаБоТа методист\Дошкольники\ГМО 2022-2023\4 - 20.12.22 Здоровьесбережение\выступление\slide-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6"/>
            <a:ext cx="9139945" cy="68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7329" y="93195"/>
            <a:ext cx="478528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Спасибо </a:t>
            </a:r>
            <a:b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 </a:t>
            </a:r>
            <a:b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внимание!</a:t>
            </a:r>
            <a:endParaRPr lang="ru-RU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90" name="Picture 6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790" y="1052736"/>
            <a:ext cx="2286000" cy="1143000"/>
          </a:xfrm>
          <a:prstGeom prst="rect">
            <a:avLst/>
          </a:prstGeom>
          <a:noFill/>
        </p:spPr>
      </p:pic>
      <p:pic>
        <p:nvPicPr>
          <p:cNvPr id="3074" name="Picture 2" descr="D:\ВоСпИтАтЕлЬ\фото групп 2016-2019\ДОУ 110 клумба\20150702_1255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9515"/>
            <a:ext cx="23220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ВоСпИтАтЕлЬ\фото групп 2016-2019\Разобрать разное\IMG_87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40" y="4097204"/>
            <a:ext cx="3358235" cy="25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ВоСпИтАтЕлЬ\фото групп 2016-2019\Разобрать разное\IMG_87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8" y="3509515"/>
            <a:ext cx="2312444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19614" y="1052736"/>
            <a:ext cx="2286000" cy="1143000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kartinkin.net/uploads/posts/2021-07/1626172720_7-kartinkin-com-p-fon-dlya-stenda-krasivo-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9809" y="1772816"/>
            <a:ext cx="8538367" cy="48167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ФГОС ДО.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</a:t>
            </a:r>
            <a:r>
              <a:rPr lang="ru-RU" sz="2000" b="1" dirty="0">
                <a:solidFill>
                  <a:srgbClr val="002060"/>
                </a:solidFill>
              </a:rPr>
              <a:t>. 1.4. Основные принципы дошкольного образования</a:t>
            </a:r>
          </a:p>
          <a:p>
            <a:r>
              <a:rPr lang="ru-RU" sz="2000" b="1" dirty="0"/>
              <a:t>1.4.4</a:t>
            </a:r>
            <a:r>
              <a:rPr lang="ru-RU" sz="2000" dirty="0"/>
              <a:t> Поддержка </a:t>
            </a:r>
            <a:r>
              <a:rPr lang="ru-RU" sz="2000" i="1" dirty="0">
                <a:solidFill>
                  <a:srgbClr val="002060"/>
                </a:solidFill>
              </a:rPr>
              <a:t>инициативы</a:t>
            </a:r>
            <a:r>
              <a:rPr lang="ru-RU" sz="2000" dirty="0"/>
              <a:t> детей в различных видах деятельности</a:t>
            </a:r>
          </a:p>
          <a:p>
            <a:endParaRPr lang="ru-RU" sz="11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П. 1.6. 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Стандарт </a:t>
            </a:r>
            <a:r>
              <a:rPr lang="ru-RU" sz="2000" b="1" dirty="0">
                <a:solidFill>
                  <a:srgbClr val="002060"/>
                </a:solidFill>
              </a:rPr>
              <a:t>направлен на решение следующих задач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/>
              <a:t>1.6.6.</a:t>
            </a:r>
            <a:r>
              <a:rPr lang="ru-RU" sz="2000" dirty="0" smtClean="0"/>
              <a:t> формирования </a:t>
            </a:r>
            <a:r>
              <a:rPr lang="ru-RU" sz="2000" dirty="0"/>
              <a:t>общей культуры личности детей, в том числе  ценностей здорового образа жизни, развития их социальных,  нравственных, эстетических, интеллектуальных, физических качеств,  </a:t>
            </a:r>
            <a:r>
              <a:rPr lang="ru-RU" sz="2000" i="1" dirty="0">
                <a:solidFill>
                  <a:srgbClr val="002060"/>
                </a:solidFill>
              </a:rPr>
              <a:t>инициативности, самостоятельности и ответственности </a:t>
            </a:r>
            <a:r>
              <a:rPr lang="ru-RU" sz="2000" i="1" dirty="0" smtClean="0">
                <a:solidFill>
                  <a:srgbClr val="002060"/>
                </a:solidFill>
              </a:rPr>
              <a:t>ребёнка</a:t>
            </a:r>
            <a:r>
              <a:rPr lang="ru-RU" sz="2000" dirty="0" smtClean="0"/>
              <a:t>,  </a:t>
            </a:r>
            <a:r>
              <a:rPr lang="ru-RU" sz="2000" dirty="0"/>
              <a:t>формирования предпосылок учебной деятельности</a:t>
            </a:r>
            <a:r>
              <a:rPr lang="ru-RU" sz="2000" dirty="0" smtClean="0"/>
              <a:t>;</a:t>
            </a:r>
          </a:p>
          <a:p>
            <a:endParaRPr lang="ru-RU" sz="11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 </a:t>
            </a:r>
            <a:r>
              <a:rPr lang="ru-RU" sz="2000" b="1" dirty="0">
                <a:solidFill>
                  <a:srgbClr val="002060"/>
                </a:solidFill>
              </a:rPr>
              <a:t>2.4. Программа направлена </a:t>
            </a:r>
            <a:r>
              <a:rPr lang="ru-RU" sz="2000" b="1" dirty="0" smtClean="0">
                <a:solidFill>
                  <a:srgbClr val="002060"/>
                </a:solidFill>
              </a:rPr>
              <a:t>на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создание </a:t>
            </a:r>
            <a:r>
              <a:rPr lang="ru-RU" sz="2000" dirty="0"/>
              <a:t>условий развития ребенка, открывающих возможности для  его </a:t>
            </a:r>
            <a:r>
              <a:rPr lang="ru-RU" sz="2000" i="1" dirty="0">
                <a:solidFill>
                  <a:srgbClr val="002060"/>
                </a:solidFill>
              </a:rPr>
              <a:t>позитивной социализации, его личностного развития, развития  инициативы и творческих </a:t>
            </a:r>
            <a:r>
              <a:rPr lang="ru-RU" sz="2000" i="1" dirty="0" smtClean="0">
                <a:solidFill>
                  <a:srgbClr val="002060"/>
                </a:solidFill>
              </a:rPr>
              <a:t>способностей </a:t>
            </a:r>
            <a:r>
              <a:rPr lang="ru-RU" sz="2000" dirty="0" smtClean="0"/>
              <a:t>на </a:t>
            </a:r>
            <a:r>
              <a:rPr lang="ru-RU" sz="2000" dirty="0"/>
              <a:t>основе сотрудничества  со взрослыми и сверстниками и соответствующим возрасту видам  </a:t>
            </a:r>
            <a:r>
              <a:rPr lang="ru-RU" sz="2000" dirty="0" smtClean="0"/>
              <a:t>деятельности.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9809" y="260648"/>
            <a:ext cx="853836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Закон РФ «Об образовании</a:t>
            </a:r>
            <a:r>
              <a:rPr lang="ru-RU" sz="2000" b="1" dirty="0" smtClean="0">
                <a:solidFill>
                  <a:srgbClr val="C00000"/>
                </a:solidFill>
              </a:rPr>
              <a:t>» </a:t>
            </a:r>
            <a:r>
              <a:rPr lang="ru-RU" sz="2000" dirty="0" smtClean="0">
                <a:solidFill>
                  <a:srgbClr val="002060"/>
                </a:solidFill>
              </a:rPr>
              <a:t>сформулирован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основной </a:t>
            </a:r>
            <a:r>
              <a:rPr lang="ru-RU" sz="2000" dirty="0">
                <a:solidFill>
                  <a:srgbClr val="002060"/>
                </a:solidFill>
              </a:rPr>
              <a:t>социальный заказ государства к системе образования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2000" dirty="0" smtClean="0"/>
              <a:t>Воспитание </a:t>
            </a:r>
            <a:r>
              <a:rPr lang="ru-RU" sz="2000" dirty="0"/>
              <a:t>инициативного, ответственного человека, готового самостоятельно принимать решения в ситуации выбора.</a:t>
            </a:r>
            <a:endParaRPr lang="ru-RU" sz="2000" dirty="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7/1626172720_7-kartinkin-com-p-fon-dlya-stenda-krasivo-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" y="11344"/>
            <a:ext cx="9144000" cy="68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1760" y="369238"/>
            <a:ext cx="6375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ru-RU" sz="2000" dirty="0" smtClean="0"/>
              <a:t>«Родители </a:t>
            </a:r>
            <a:r>
              <a:rPr lang="ru-RU" sz="2000" dirty="0"/>
              <a:t>не понимают, как много вреда они причиняют своим детям, когда, пользуясь своей родительской властью, хотят навязать им свои убеждения и взгляды на </a:t>
            </a:r>
            <a:r>
              <a:rPr lang="ru-RU" sz="2000" dirty="0" smtClean="0"/>
              <a:t>жизнь».</a:t>
            </a:r>
          </a:p>
          <a:p>
            <a:pPr lvl="1" algn="r"/>
            <a:r>
              <a:rPr lang="ru-RU" sz="2000" dirty="0" smtClean="0"/>
              <a:t> </a:t>
            </a:r>
            <a:r>
              <a:rPr lang="ru-RU" sz="2000" dirty="0"/>
              <a:t>Ф. Э. Дзержинский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78" y="1902798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Самостоятельность</a:t>
            </a:r>
            <a:r>
              <a:rPr lang="ru-RU" sz="2400" dirty="0"/>
              <a:t> — свойство зрелой личности, способность решать проблемы, полагаясь на собственные </a:t>
            </a:r>
            <a:r>
              <a:rPr lang="ru-RU" sz="2400" dirty="0" smtClean="0"/>
              <a:t>силы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Инициатива</a:t>
            </a:r>
            <a:r>
              <a:rPr lang="ru-RU" sz="2400" dirty="0" smtClean="0"/>
              <a:t> </a:t>
            </a:r>
            <a:r>
              <a:rPr lang="ru-RU" sz="2400" dirty="0"/>
              <a:t>─ форма проявления активности, принятие самостоятельного решения. 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002060"/>
                </a:solidFill>
              </a:rPr>
              <a:t>Детская </a:t>
            </a:r>
            <a:r>
              <a:rPr lang="ru-RU" sz="2400" dirty="0">
                <a:solidFill>
                  <a:srgbClr val="002060"/>
                </a:solidFill>
              </a:rPr>
              <a:t>инициатива </a:t>
            </a:r>
            <a:r>
              <a:rPr lang="ru-RU" sz="2400" dirty="0"/>
              <a:t>– самостоятельное, внутреннее побуждение ребенка к деятельности, к познанию окружающего мира</a:t>
            </a:r>
            <a:r>
              <a:rPr lang="ru-RU" sz="2400" dirty="0" smtClean="0"/>
              <a:t>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Поддержка детской инициативы </a:t>
            </a:r>
            <a:r>
              <a:rPr lang="ru-RU" sz="2400" dirty="0"/>
              <a:t>– незначительное оказание  помощи ребенку, используя разные способы и средства в принятии решения заниматься той или иной деятельностью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760" y="5336361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Самостоятельность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/>
              <a:t>        </a:t>
            </a:r>
            <a:r>
              <a:rPr lang="ru-RU" sz="2400" b="1" dirty="0" smtClean="0">
                <a:solidFill>
                  <a:srgbClr val="002060"/>
                </a:solidFill>
              </a:rPr>
              <a:t>Инициатива</a:t>
            </a:r>
            <a:r>
              <a:rPr lang="ru-RU" sz="2400" dirty="0" smtClean="0"/>
              <a:t>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Целеустремлённость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059832" y="5733256"/>
            <a:ext cx="504056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99584" y="5733256"/>
            <a:ext cx="556592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09865"/>
      </p:ext>
    </p:extLst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1-07/1626172720_7-kartinkin-com-p-fon-dlya-stenda-krasivo-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260648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Этапы развития детской самостоятельности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6579" y="5394404"/>
            <a:ext cx="5328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/>
              <a:t>Китайская пословица гласит: </a:t>
            </a:r>
            <a:endParaRPr lang="ru-RU" sz="2000" b="1" dirty="0" smtClean="0"/>
          </a:p>
          <a:p>
            <a:pPr algn="r"/>
            <a:r>
              <a:rPr lang="ru-RU" sz="2000" b="1" dirty="0" smtClean="0"/>
              <a:t>«</a:t>
            </a:r>
            <a:r>
              <a:rPr lang="ru-RU" sz="2000" b="1" dirty="0"/>
              <a:t>Расскажи –- и я </a:t>
            </a:r>
            <a:r>
              <a:rPr lang="ru-RU" sz="2000" b="1" dirty="0" smtClean="0"/>
              <a:t>забуду, покажи, </a:t>
            </a:r>
            <a:r>
              <a:rPr lang="ru-RU" sz="2000" b="1" dirty="0"/>
              <a:t>и я запомню, дай попробовать и я пойму».</a:t>
            </a:r>
            <a:endParaRPr lang="ru-RU" sz="20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21136"/>
              </p:ext>
            </p:extLst>
          </p:nvPr>
        </p:nvGraphicFramePr>
        <p:xfrm>
          <a:off x="467544" y="1337866"/>
          <a:ext cx="8088560" cy="3937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44280"/>
                <a:gridCol w="4044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ЭТАПЫ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РОЛЬ взрослого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I – Формирование умений (действие в соответствии с заданным образцом и речевыми указаниями взрослого). </a:t>
                      </a: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Роль взрослого ведущий</a:t>
                      </a:r>
                      <a:r>
                        <a:rPr lang="ru-RU" baseline="0" dirty="0" smtClean="0"/>
                        <a:t>– выработка набора умений, которыми должен владеть ребенок , чтобы решать те или иные образовательные задачи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II –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Применение умений (самостоятельное умений действие знакомым образцам, по правила, алгоритмам). 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Роль взрослого советник</a:t>
                      </a:r>
                      <a:r>
                        <a:rPr lang="ru-RU" baseline="0" dirty="0" smtClean="0"/>
                        <a:t> –  </a:t>
                      </a:r>
                      <a:r>
                        <a:rPr lang="ru-RU" dirty="0" smtClean="0"/>
                        <a:t>стимулирует их к самостоятельному решению той или иной задачи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III</a:t>
                      </a:r>
                      <a:r>
                        <a:rPr lang="ru-RU" baseline="0" dirty="0" smtClean="0"/>
                        <a:t> –  </a:t>
                      </a:r>
                      <a:r>
                        <a:rPr lang="ru-RU" dirty="0" smtClean="0"/>
                        <a:t>Творческое применение умений в новой ситуации (самостоятельный перенос действия в новые предметные условии и ситуации). 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Роль педагога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наблюдатель</a:t>
                      </a:r>
                      <a:r>
                        <a:rPr lang="ru-RU" baseline="0" dirty="0" smtClean="0"/>
                        <a:t> – </a:t>
                      </a:r>
                      <a:r>
                        <a:rPr lang="ru-RU" dirty="0" smtClean="0"/>
                        <a:t> направляет детей в самостоятельной деятельности.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70508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1-07/1626172720_7-kartinkin-com-p-fon-dlya-stenda-krasivo-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Условия развития детской инициативы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916" y="757513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 - </a:t>
            </a:r>
            <a:r>
              <a:rPr lang="ru-RU" sz="2400" b="1" dirty="0" smtClean="0"/>
              <a:t>формирование </a:t>
            </a:r>
            <a:r>
              <a:rPr lang="ru-RU" sz="2400" b="1" dirty="0"/>
              <a:t>установок «Я могу», «Я сумею»</a:t>
            </a:r>
            <a:r>
              <a:rPr lang="ru-RU" sz="2400" dirty="0"/>
              <a:t>; 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- </a:t>
            </a:r>
            <a:r>
              <a:rPr lang="ru-RU" sz="2400" b="1" dirty="0" smtClean="0"/>
              <a:t>давать </a:t>
            </a:r>
            <a:r>
              <a:rPr lang="ru-RU" sz="2400" b="1" dirty="0"/>
              <a:t>простые задания</a:t>
            </a:r>
            <a:r>
              <a:rPr lang="ru-RU" sz="2400" dirty="0"/>
              <a:t> (снимать страх «не справлюсь»), развивать у детей инициативу.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 - </a:t>
            </a:r>
            <a:r>
              <a:rPr lang="ru-RU" sz="2400" b="1" dirty="0"/>
              <a:t>создание ситуации успеха для каждого ребенка</a:t>
            </a:r>
            <a:r>
              <a:rPr lang="ru-RU" sz="2400" dirty="0"/>
              <a:t>: «Это очень просто, я тебе помогу»;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 - </a:t>
            </a:r>
            <a:r>
              <a:rPr lang="ru-RU" sz="2400" b="1" dirty="0"/>
              <a:t>давать задания интересные или такие, в которых у </a:t>
            </a:r>
            <a:r>
              <a:rPr lang="ru-RU" sz="2400" b="1" dirty="0" smtClean="0"/>
              <a:t>ребёнка есть </a:t>
            </a:r>
            <a:r>
              <a:rPr lang="ru-RU" sz="2400" b="1" dirty="0"/>
              <a:t>личный интерес что-то делать</a:t>
            </a:r>
            <a:r>
              <a:rPr lang="ru-RU" sz="2400" dirty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 - </a:t>
            </a:r>
            <a:r>
              <a:rPr lang="ru-RU" sz="2400" b="1" dirty="0"/>
              <a:t>предвосхищающая положительная оценка </a:t>
            </a:r>
            <a:r>
              <a:rPr lang="ru-RU" sz="2400" dirty="0"/>
              <a:t>«Ты очень творческий ребенок, у тебя все получится!»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 - </a:t>
            </a:r>
            <a:r>
              <a:rPr lang="ru-RU" sz="2400" b="1" dirty="0"/>
              <a:t>поддерживать инициативы</a:t>
            </a:r>
            <a:r>
              <a:rPr lang="ru-RU" sz="2400" dirty="0"/>
              <a:t> (быть готовым платить за ошибки и неудачи).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 – </a:t>
            </a:r>
            <a:r>
              <a:rPr lang="ru-RU" sz="2400" b="1" dirty="0"/>
              <a:t>научить грамотно реагировать на собственные ошибки </a:t>
            </a:r>
            <a:r>
              <a:rPr lang="ru-RU" sz="2400" dirty="0"/>
              <a:t>(«Смотри, ошибочка</a:t>
            </a:r>
            <a:r>
              <a:rPr lang="ru-RU" sz="2400" dirty="0" smtClean="0"/>
              <a:t>!»)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14867" y="5354183"/>
            <a:ext cx="5509323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>
              <a:buFontTx/>
              <a:buNone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«Ты заметил, что я сам решил задачу? Подумал и решил! Оказывается, это очень приятно, всё равно, что забить гол!»</a:t>
            </a:r>
          </a:p>
          <a:p>
            <a:pPr lvl="1" algn="r">
              <a:buFontTx/>
              <a:buNone/>
            </a:pPr>
            <a:r>
              <a:rPr lang="ru-RU" alt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Витя </a:t>
            </a:r>
            <a:r>
              <a:rPr lang="ru-RU" alt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Перестукин</a:t>
            </a:r>
            <a:r>
              <a:rPr lang="ru-RU" alt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«В стране невыученных уроков»</a:t>
            </a:r>
            <a:endParaRPr lang="ru-RU" alt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82789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1-07/1626172720_7-kartinkin-com-p-fon-dlya-stenda-krasivo-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Методы и приемы, способствующие формированию самостоятельности и развитию детской инициативы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177281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Игровая </a:t>
            </a:r>
            <a:r>
              <a:rPr lang="ru-RU" sz="2400" dirty="0"/>
              <a:t>деятельность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Дидактические игры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Продуктивные виды деятельности (конструирование, рисование, лепка, аппликация)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Трудовая деятельность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Познавательно исследовательская деятельность.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err="1"/>
              <a:t>Самоорганизованная</a:t>
            </a:r>
            <a:r>
              <a:rPr lang="ru-RU" sz="2400" dirty="0"/>
              <a:t> деятельность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Игровые развивающие технологии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Метод «проектов»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Создание и своевременное обновление развивающей предметно-пространственной среды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Развитие коммуникативных качеств.</a:t>
            </a:r>
          </a:p>
        </p:txBody>
      </p:sp>
    </p:spTree>
    <p:extLst>
      <p:ext uri="{BB962C8B-B14F-4D97-AF65-F5344CB8AC3E}">
        <p14:creationId xmlns:p14="http://schemas.microsoft.com/office/powerpoint/2010/main" val="66431394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7/1626172720_7-kartinkin-com-p-fon-dlya-stenda-krasivo-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4"/>
            <a:ext cx="9144000" cy="68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071"/>
            <a:ext cx="8229600" cy="185251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 ГМО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</a:t>
            </a:r>
            <a:r>
              <a:rPr lang="ru-RU" sz="2400" dirty="0" smtClean="0">
                <a:solidFill>
                  <a:srgbClr val="0373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/>
              <a:t>Повысить компетентность педагогов  </a:t>
            </a:r>
            <a:r>
              <a:rPr lang="ru-RU" sz="2400" dirty="0" smtClean="0"/>
              <a:t>по вопросам поддержки и развития детской инициативы в условиях ДОУ, </a:t>
            </a:r>
            <a:r>
              <a:rPr lang="ru-RU" sz="2400" dirty="0"/>
              <a:t>а также резервов и возможностей совершенствования работы в данном </a:t>
            </a:r>
            <a:r>
              <a:rPr lang="ru-RU" sz="2400" dirty="0" smtClean="0"/>
              <a:t>направлении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35954"/>
            <a:ext cx="4752528" cy="4589389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Clr>
                <a:srgbClr val="006600"/>
              </a:buClr>
              <a:buNone/>
            </a:pPr>
            <a:r>
              <a:rPr lang="ru-RU" sz="2000" b="1" dirty="0">
                <a:solidFill>
                  <a:srgbClr val="009900"/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Вопросы  ГМО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200" dirty="0"/>
              <a:t>Что такое «детская инициатива и  самостоятельность»?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200" spc="-10" dirty="0">
                <a:cs typeface="Times New Roman"/>
              </a:rPr>
              <a:t>Как </a:t>
            </a:r>
            <a:r>
              <a:rPr lang="ru-RU" sz="2200" spc="-15" dirty="0">
                <a:cs typeface="Times New Roman"/>
              </a:rPr>
              <a:t>развивать </a:t>
            </a:r>
            <a:r>
              <a:rPr lang="ru-RU" sz="2200" dirty="0">
                <a:cs typeface="Times New Roman"/>
              </a:rPr>
              <a:t>инициативность </a:t>
            </a:r>
            <a:r>
              <a:rPr lang="ru-RU" sz="2200" spc="-5" dirty="0">
                <a:cs typeface="Times New Roman"/>
              </a:rPr>
              <a:t>и </a:t>
            </a:r>
            <a:r>
              <a:rPr lang="ru-RU" sz="2200" dirty="0">
                <a:cs typeface="Times New Roman"/>
              </a:rPr>
              <a:t> самостоятельность</a:t>
            </a:r>
            <a:r>
              <a:rPr lang="ru-RU" sz="2200" spc="-10" dirty="0">
                <a:cs typeface="Times New Roman"/>
              </a:rPr>
              <a:t> </a:t>
            </a:r>
            <a:r>
              <a:rPr lang="ru-RU" sz="2200" spc="-5" dirty="0">
                <a:cs typeface="Times New Roman"/>
              </a:rPr>
              <a:t>в</a:t>
            </a:r>
            <a:r>
              <a:rPr lang="ru-RU" sz="2200" spc="25" dirty="0">
                <a:cs typeface="Times New Roman"/>
              </a:rPr>
              <a:t> </a:t>
            </a:r>
            <a:r>
              <a:rPr lang="ru-RU" sz="2200" spc="-15" dirty="0">
                <a:cs typeface="Times New Roman"/>
              </a:rPr>
              <a:t>дошкольниках?</a:t>
            </a:r>
            <a:endParaRPr lang="ru-RU" sz="2200" dirty="0">
              <a:cs typeface="Times New Roman"/>
            </a:endParaRP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200" dirty="0" smtClean="0"/>
              <a:t>Поиск </a:t>
            </a:r>
            <a:r>
              <a:rPr lang="ru-RU" sz="2200" dirty="0"/>
              <a:t>эффективных форм, использование инновационных подходов и новых технологий </a:t>
            </a:r>
            <a:r>
              <a:rPr lang="ru-RU" sz="2200" dirty="0" smtClean="0"/>
              <a:t>для развития детской инициативы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в практике работы современного </a:t>
            </a:r>
            <a:r>
              <a:rPr lang="ru-RU" sz="2200" dirty="0" smtClean="0"/>
              <a:t>ДОУ.</a:t>
            </a:r>
            <a:endParaRPr lang="ru-RU" sz="2200" dirty="0"/>
          </a:p>
        </p:txBody>
      </p:sp>
      <p:pic>
        <p:nvPicPr>
          <p:cNvPr id="14" name="Picture 2" descr="C:\Documents and Settings\User\Рабочий стол\вся фигня\0_5f856_e9d952aa_L.jpg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4224771"/>
            <a:ext cx="3384376" cy="28235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48064" y="2636912"/>
            <a:ext cx="399593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>
              <a:buFontTx/>
              <a:buNone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«Живущий чужим умом теряется, когда сталкивается с тем, кто живёт своим»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  <a:p>
            <a:pPr lvl="1" algn="r">
              <a:buFontTx/>
              <a:buNone/>
            </a:pPr>
            <a:r>
              <a:rPr lang="ru-RU" alt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Вера Камша</a:t>
            </a:r>
            <a:endParaRPr lang="ru-RU" alt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artinkin.net/uploads/posts/2021-07/1626172720_7-kartinkin-com-p-fon-dlya-stenda-krasivo-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5" y="-3989"/>
            <a:ext cx="9144000" cy="68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8857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Повестка образовательного семинара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User\Рабочий стол\вся фигня\0_ab667_2d1ef380_orig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539609" y="4581128"/>
            <a:ext cx="1835696" cy="19314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620688"/>
            <a:ext cx="903649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Выступление  </a:t>
            </a:r>
            <a:r>
              <a:rPr lang="ru-RU" sz="2400" b="1" dirty="0">
                <a:solidFill>
                  <a:srgbClr val="002060"/>
                </a:solidFill>
              </a:rPr>
              <a:t>по теме </a:t>
            </a:r>
            <a:r>
              <a:rPr lang="ru-RU" sz="2400" b="1" dirty="0">
                <a:solidFill>
                  <a:srgbClr val="C00000"/>
                </a:solidFill>
              </a:rPr>
              <a:t>«Обогащение социальных представлений через разные виды </a:t>
            </a:r>
            <a:r>
              <a:rPr lang="ru-RU" sz="2400" b="1" dirty="0" smtClean="0">
                <a:solidFill>
                  <a:srgbClr val="C00000"/>
                </a:solidFill>
              </a:rPr>
              <a:t>детской </a:t>
            </a:r>
            <a:r>
              <a:rPr lang="ru-RU" sz="2400" b="1" dirty="0">
                <a:solidFill>
                  <a:srgbClr val="C00000"/>
                </a:solidFill>
              </a:rPr>
              <a:t>деятельности в старшем дошкольном возрасте», 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МБДОУ «Детский сад № 139», воспитатель </a:t>
            </a:r>
            <a:r>
              <a:rPr lang="ru-RU" sz="2400" b="1" dirty="0" err="1" smtClean="0">
                <a:solidFill>
                  <a:srgbClr val="00B050"/>
                </a:solidFill>
              </a:rPr>
              <a:t>Чекушина</a:t>
            </a:r>
            <a:r>
              <a:rPr lang="ru-RU" sz="2400" b="1" dirty="0" smtClean="0">
                <a:solidFill>
                  <a:srgbClr val="00B050"/>
                </a:solidFill>
              </a:rPr>
              <a:t> Марина Анатольевна.</a:t>
            </a:r>
          </a:p>
          <a:p>
            <a:endParaRPr lang="ru-RU" sz="1000" b="1" dirty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Выступление  по теме </a:t>
            </a:r>
            <a:r>
              <a:rPr lang="ru-RU" sz="2400" b="1" dirty="0" smtClean="0">
                <a:solidFill>
                  <a:srgbClr val="C00000"/>
                </a:solidFill>
              </a:rPr>
              <a:t>«Создание условий для режиссёрской игры в группе старшего дошкольного возраста»,  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МБДОУ «Детский сад № </a:t>
            </a:r>
            <a:r>
              <a:rPr lang="ru-RU" sz="2400" b="1" dirty="0" smtClean="0">
                <a:solidFill>
                  <a:srgbClr val="00B050"/>
                </a:solidFill>
              </a:rPr>
              <a:t>28», </a:t>
            </a:r>
            <a:r>
              <a:rPr lang="ru-RU" sz="2400" b="1" dirty="0">
                <a:solidFill>
                  <a:srgbClr val="00B050"/>
                </a:solidFill>
              </a:rPr>
              <a:t>воспитатель  </a:t>
            </a:r>
            <a:r>
              <a:rPr lang="ru-RU" sz="2400" b="1" dirty="0" err="1" smtClean="0">
                <a:solidFill>
                  <a:srgbClr val="00B050"/>
                </a:solidFill>
              </a:rPr>
              <a:t>Ионова</a:t>
            </a:r>
            <a:r>
              <a:rPr lang="ru-RU" sz="2400" b="1" dirty="0" smtClean="0">
                <a:solidFill>
                  <a:srgbClr val="00B050"/>
                </a:solidFill>
              </a:rPr>
              <a:t> Ксения Алексеевна.</a:t>
            </a:r>
          </a:p>
          <a:p>
            <a:endParaRPr lang="ru-RU" sz="1000" b="1" dirty="0" smtClean="0">
              <a:solidFill>
                <a:srgbClr val="00B05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Выступление  по теме </a:t>
            </a:r>
            <a:r>
              <a:rPr lang="ru-RU" sz="2400" b="1" dirty="0">
                <a:solidFill>
                  <a:srgbClr val="C00000"/>
                </a:solidFill>
              </a:rPr>
              <a:t>«Театрализованная деятельность как средство развития творческих способностей детей старшего дошкольного возраста», 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МБДОУ «Детский сад № 9», воспитатель </a:t>
            </a:r>
            <a:r>
              <a:rPr lang="ru-RU" sz="2400" b="1" dirty="0" err="1">
                <a:solidFill>
                  <a:srgbClr val="00B050"/>
                </a:solidFill>
              </a:rPr>
              <a:t>Кудюрова</a:t>
            </a:r>
            <a:r>
              <a:rPr lang="ru-RU" sz="2400" b="1" dirty="0">
                <a:solidFill>
                  <a:srgbClr val="00B050"/>
                </a:solidFill>
              </a:rPr>
              <a:t> Лидия </a:t>
            </a:r>
            <a:r>
              <a:rPr lang="ru-RU" sz="2400" b="1" dirty="0" err="1">
                <a:solidFill>
                  <a:srgbClr val="00B050"/>
                </a:solidFill>
              </a:rPr>
              <a:t>Абдулаевна</a:t>
            </a:r>
            <a:r>
              <a:rPr lang="ru-RU" sz="2400" b="1" dirty="0" smtClean="0">
                <a:solidFill>
                  <a:srgbClr val="00B050"/>
                </a:solidFill>
              </a:rPr>
              <a:t>.</a:t>
            </a:r>
          </a:p>
          <a:p>
            <a:endParaRPr lang="ru-RU" sz="1000" b="1" dirty="0" smtClean="0">
              <a:solidFill>
                <a:srgbClr val="00B05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Выступление  по теме </a:t>
            </a:r>
            <a:r>
              <a:rPr lang="ru-RU" sz="2400" b="1" dirty="0">
                <a:solidFill>
                  <a:srgbClr val="C00000"/>
                </a:solidFill>
              </a:rPr>
              <a:t>«Формирование </a:t>
            </a:r>
            <a:r>
              <a:rPr lang="ru-RU" sz="2400" b="1" dirty="0" err="1">
                <a:solidFill>
                  <a:srgbClr val="C00000"/>
                </a:solidFill>
              </a:rPr>
              <a:t>полоролевой</a:t>
            </a:r>
            <a:r>
              <a:rPr lang="ru-RU" sz="2400" b="1" dirty="0">
                <a:solidFill>
                  <a:srgbClr val="C00000"/>
                </a:solidFill>
              </a:rPr>
              <a:t> идентификации у детей старшего дошкольного возраста посредством игровых ситуаций»,  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МБДОУ «Детский </a:t>
            </a:r>
            <a:r>
              <a:rPr lang="ru-RU" sz="2400" b="1" dirty="0" smtClean="0">
                <a:solidFill>
                  <a:srgbClr val="00B050"/>
                </a:solidFill>
              </a:rPr>
              <a:t>сад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№ 124», воспитатель  </a:t>
            </a:r>
            <a:r>
              <a:rPr lang="ru-RU" sz="2400" b="1" dirty="0" err="1">
                <a:solidFill>
                  <a:srgbClr val="00B050"/>
                </a:solidFill>
              </a:rPr>
              <a:t>Скорадешкина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Наталья Михайловна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 advTm="3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1-07/1626172720_7-kartinkin-com-p-fon-dlya-stenda-krasivo-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0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Вывод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03841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Рассмотренные примеры показывают, что разные способы поддержки детской инициативы эффективно работают только при определенных обстоятельствах: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будучи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включенными в наполненную совместную жизнь детей и взрослых;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условии возникновения традиций на основе образовательных ситуаций в жизни группы;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увлеченности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педагогов;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интереса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родителей к детским инициативам;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открытости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образовательного процесса к происходящему за стенами образовательной организации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Поэтому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ДОУ необходим поиск, изучение и внедрение эффективных технологий и методик оздоровления.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62234" y="5193295"/>
            <a:ext cx="6101240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/>
              <a:t>«</a:t>
            </a:r>
            <a:r>
              <a:rPr lang="ru-RU" sz="2000" dirty="0"/>
              <a:t>Дети охотно всегда чем-нибудь занимаются. Это весьма полезно, а потому не только не следует этому мешать, но нужно принимать меры к тому, чтобы всегда у них было что делать.»</a:t>
            </a:r>
          </a:p>
          <a:p>
            <a:pPr algn="r"/>
            <a:r>
              <a:rPr lang="ru-RU" sz="2000" dirty="0">
                <a:solidFill>
                  <a:srgbClr val="C00000"/>
                </a:solidFill>
              </a:rPr>
              <a:t>Коменский Я.А.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8913</TotalTime>
  <Words>960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Образовательный семинар «Технологии поддержки и развития детской инициативы в условиях ДОУ»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ГМО – Повысить компетентность педагогов  по вопросам поддержки и развития детской инициативы в условиях ДОУ, а также резервов и возможностей совершенствования работы в данном направлении.</vt:lpstr>
      <vt:lpstr>Повестка образовательного семинара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201</cp:revision>
  <dcterms:modified xsi:type="dcterms:W3CDTF">2023-01-13T09:28:15Z</dcterms:modified>
</cp:coreProperties>
</file>