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23"/>
  </p:notesMasterIdLst>
  <p:handoutMasterIdLst>
    <p:handoutMasterId r:id="rId24"/>
  </p:handoutMasterIdLst>
  <p:sldIdLst>
    <p:sldId id="256" r:id="rId3"/>
    <p:sldId id="285" r:id="rId4"/>
    <p:sldId id="307" r:id="rId5"/>
    <p:sldId id="279" r:id="rId6"/>
    <p:sldId id="286" r:id="rId7"/>
    <p:sldId id="281" r:id="rId8"/>
    <p:sldId id="282" r:id="rId9"/>
    <p:sldId id="293" r:id="rId10"/>
    <p:sldId id="292" r:id="rId11"/>
    <p:sldId id="311" r:id="rId12"/>
    <p:sldId id="303" r:id="rId13"/>
    <p:sldId id="304" r:id="rId14"/>
    <p:sldId id="305" r:id="rId15"/>
    <p:sldId id="312" r:id="rId16"/>
    <p:sldId id="308" r:id="rId17"/>
    <p:sldId id="300" r:id="rId18"/>
    <p:sldId id="309" r:id="rId19"/>
    <p:sldId id="310" r:id="rId20"/>
    <p:sldId id="290" r:id="rId21"/>
    <p:sldId id="29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036" autoAdjust="0"/>
  </p:normalViewPr>
  <p:slideViewPr>
    <p:cSldViewPr>
      <p:cViewPr varScale="1">
        <p:scale>
          <a:sx n="100" d="100"/>
          <a:sy n="100" d="100"/>
        </p:scale>
        <p:origin x="3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92AC7-62ED-46D5-847D-121582E7CF70}" type="datetimeFigureOut">
              <a:rPr lang="ru-RU" smtClean="0"/>
              <a:pPr/>
              <a:t>26.09.2024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B4BD3-89E1-40B4-A9C8-DA8FB19A3F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327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710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tula.blogspot.com/2024/06/blog-post_23.html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ass.ru/obschestvo/21529059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tula.blogspot.com/2024/06/blog-post_20.html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439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Российская государственная библиотека при поддержке Минкультуры России реализует комплекс мероприятий по созданию и развитию цифрового продукта – 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бесплатного мобильного приложения для чтения «НЭБ Свет»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(далее – «НЭБ Свет»), являющегося частью Национальной электронной библиотеки. «НЭБ Свет» – это пополняемая коллекция отечественной и зарубежной литературы, а также лучшие современные научно-популярные книги. В каталоге доступно более 4000 электронных книг в удобном формате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epub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более 450 аудиокниг, доступных для чтения на мобильных устройствах и на компьютере совершенно бесплатно.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Приложение дает свободный и не ограниченный </a:t>
            </a:r>
            <a:r>
              <a:rPr lang="ru-RU" sz="1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экземплярностью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доступ к книгам по школьной программе, внеклассному и летнему чтению.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Школьный сайт: информация о библиотеке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1 сентября 2024 года вступает в силу 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Федеральной службы по надзору в сфере образования и науки от 04.08.2023 № 1493 "Об утверждении Требований к структуре официального сайта образовательной организации в информационно-телекоммуникационной сети "Интернет" и формату представления информации" (Зарегистрирован 28.11.2023 № 76133).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Обратите внимание!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 приказе говорится и о библиотеках образовательных организаций: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 Подраздел «Материально-техническое обеспечение и оснащенность образовательного процесса. Доступная среда» </a:t>
            </a:r>
            <a:r>
              <a:rPr lang="ru-RU" sz="1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должен содержать следующую информацию: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о наличии оборудованных библиотек;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ж) об электронных образовательных </a:t>
            </a:r>
            <a:r>
              <a:rPr lang="ru-RU" sz="12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pecypcax</a:t>
            </a:r>
            <a:r>
              <a:rPr lang="ru-RU" sz="1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 которым обеспечивается доступ обучающихся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сайтах образовательных организаций могут размещаться: 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Режим работы</a:t>
            </a:r>
            <a:r>
              <a:rPr lang="ru-RU" sz="1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(время работы, время обслуживания пользователей,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 библиотеки </a:t>
            </a:r>
            <a:r>
              <a:rPr lang="ru-RU" sz="1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(площадь, количество посадочных мест, фонд библиотеки)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Оборудование</a:t>
            </a:r>
            <a:r>
              <a:rPr lang="ru-RU" sz="1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(количество компьютеров, принтеров и др. техники)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обучающихся учебниками</a:t>
            </a:r>
            <a:r>
              <a:rPr lang="ru-RU" sz="1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(приказ об утверждении списка учебников и учебных пособий на текущий учебный год со списком по классам)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Электронные образовательные ресурсы</a:t>
            </a:r>
            <a:r>
              <a:rPr lang="ru-RU" sz="1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(ссылки на доступ к ЭОР)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Документы библиотеки</a:t>
            </a:r>
            <a:r>
              <a:rPr lang="ru-RU" sz="1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117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073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Январь. Семинар библиотекарей ОО «ФПУ. Обновление ФПУ. Дорожная карта спланированных мероприятий по обеспечению учебными изданиями ОО для дальнейшей организованной работы в 2025 году. Алгоритм работа в АИС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Книгозаказ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Издательства «Русское слово», ВИТА-ПРЕСС, др.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Февраль – апрель 2025г. Формирование заказа ОО учебных изданий на 2024/2025 учебный год. Информационное сопровождение организации работы обеспечения и формирования заказа учебных изданий. Работа с Министерством образования и науки Нижегородской области по согласованию заказа учебных изданий, с издательствами по формированию муниципальных контрактов на поставку учебных изданий. АИС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Книгозаказ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Издательства «Русское слово», ВИТА-ПРЕСС и др.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1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Октябрь 2024г. Международный месячник школьных библиотек.  Тема ММШБ 2024года «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Школьные библиотеки: связующие звенья сообществ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Тема подчеркивает важную роль школьных библиотек в укреплении связей, сотрудничества и вовлеченности в рамках своих сообществ. Месячник стартует 1 октября 2024 года. По материалам журнала "Школьная библиотека: сегодня и завтра» № 8, 2024г.</a:t>
            </a:r>
          </a:p>
          <a:p>
            <a:pPr marL="226695" algn="just"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Проекты ММШБ 2024 </a:t>
            </a:r>
          </a:p>
          <a:p>
            <a:pPr marL="226695" algn="just"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«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Обмен закладками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- замечательная инициатива, которая объединяет школы по всему миру, обмениваясь самодельными закладками. Это шанс проявить креативность и сделать уникальные закладки в любом стиле или форме;</a:t>
            </a:r>
          </a:p>
          <a:p>
            <a:pPr marL="226695" algn="just"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«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Виртуальные связи по всему миру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- уникальная возможность глобального взаимодействия учащихся, которые могут общаться со сверстниками из различных точек мира, делиться знаниями о своей культуре, обсуждая любимые книги и рекомендуя новые книги для чтения;</a:t>
            </a:r>
          </a:p>
          <a:p>
            <a:pPr marL="226695" algn="just"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«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Обмен историями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– данный проект предлагает школам возможность общаться посредством виртуальных сеансов повествования с партнерами из других стран. Этот проект объединяет мастеров-рассказчиков, педагогов и библиотекарей, которые могут поделиться историями своей страны;</a:t>
            </a:r>
          </a:p>
          <a:p>
            <a:pPr marL="226695" algn="just"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«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Обмен книжными обзорами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- новая инициатива для учащихся, которая позволит им исследовать, изучать и делиться своими впечатлениями о любимых книгах и авторах со сверстниками по всему миру</a:t>
            </a:r>
          </a:p>
          <a:p>
            <a:pPr marL="226695" algn="just"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Сетевые проекты МЕЖДУ РОССИЙСКИМИ ЧИТАТЕЛЯМИ ШКОЛЬНЫХ БИБЛИОТЕК:</a:t>
            </a:r>
          </a:p>
          <a:p>
            <a:pPr marL="226695" algn="just"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"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КОРОБКА КУЛЬТУРЫ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</a:p>
          <a:p>
            <a:pPr marL="226695" algn="just"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«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Обмен закладками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Февраль - апрель 2025. Городской творческий конкурс «Салют, Победа 80!». Принять участие в Конкурсе смогут обучающиеся 4–11-х классов образовательных организаций города. Сроки проведения: в период с 01 февраля 2025 года по 30 марта 2025 года. Заявки на участие в Конкурсе будут приниматься не позднее 20 марта 2025 года на электронный адрес МБУ ДПО ЦЭМиИМС tsemiims@yandex.ru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81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Внесены очередные изменения в действующий Федеральный перечень учебников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858. 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Опубликован новый приказ Министерства просвещения Российской Федерации от 21.05.2024 № 347 "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приказ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Министерства просвещения Российской Федерации 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21 сентября 2022 г. № 858 "Об утверждении федерального перечня учебников,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деятельность, и установления предельного срока использования исключенных учебников" (Зарегистрирован 21.06.2024 № 78626). 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Утвердить прилагаемые изменения, которые вносятся в приказ Министерства просвещения Российской Федерации от 21 сентября 2022 г. № 858 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федерального перечня учебников, допущенных к использованию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деятельность, 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установления предельного срока использования исключенных учебников»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(зарегистрирован Министерством юстиции Российской Федерации 1 ноября 2022 г., регистрационный № 70799), с изменениями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внесенными приказами Министерства просвещения Российской Федерации от 21 июля 2023 г. № 556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(зарегистрирован Министерством юстиции Российской    Федерации    28    июля    2023    г.,    регистрационный   №    74502) 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от 21 февраля 2024 г. № 119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(зарегистрирован Министерством юстиции Российской Федерации 22 марта 2024 г., регистрационный № 77603».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Среди изменений - увеличение предельного срока использования учебников в 10-11 классах до 2030 года (из приложения 1).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Центра от 20.08.2024 № Сл-150-17-001-718343/24.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480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 по предметам «Труд» и «ОБ и защиты Родины».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Вводятся новые предметы "Основы безопасности и защиты Родины" и "Труд (технология)".  С 1 сентября 2024 года реализуются новые программы по этим предметам. 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новым учебным предметам подготовило Федеральное государственное бюджетное научное учреждение «Институт стратегии развития образования». Отправлены в ОО письмами департамента образования администрации города Дзержинска.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Библиотекарей касается в письмах информация об использовании учебников по новым предметам. В настоящее время идет подготовка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госучебников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предмету «Труд» и «ОБ и защиты Родины». Ориентировочные сроки выхода учебников не ранее 2025/2026 учебного года. До выхода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госучебников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школы вправе использовать закупленные ранее учебники и учебные пособия из ФПУ, утвержденного приказом Министерства просвещения РФ от 21 сентября 2022 года № 858.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Вебинар: 26 сентября в 15:30 Новый УМК «Основы безопасности и защиты Родины» для 5-7 классов под ред. С.Н. Егорова, Р.М. </a:t>
            </a:r>
            <a:r>
              <a:rPr lang="ru-RU" sz="1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Тимошева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АО Издательство Просвещение.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Прошел. Вебинар Особенности преподавания нового курса «Основы безопасности и защиты Родины». Смотреть запись, 28 августа 2024.  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Вебинар состоялся 17 сентября. Учебный предмет «Технология (Труд)» в 2024/25 учебном году: ПЕРЕЗАГРУЗКА. АО Издательство Просвещение.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1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госучебниках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Государственные учебники по предметам "Основы безопасности и защиты Родины" для 8-11-х классов, "Труд" для 1-9-х классов, "История" для 5-9-х классов и "Обществознание" (9-11-й классы) появятся к началу 2025/2026 учебного года.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Об этом сообщил вице-премьер РФ Дмитрий Чернышенко в интервью журналу "Эксперт". 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Источник: </a:t>
            </a:r>
            <a:r>
              <a:rPr lang="ru-RU" sz="1200" b="1" u="sng" dirty="0" smtClean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https://tass.ru/obschestvo/21529059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 по учебникам «Финансовая грамотность» (5-7 </a:t>
            </a:r>
            <a:r>
              <a:rPr lang="ru-RU" sz="1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 «Экономика» (7, 8, 9 </a:t>
            </a:r>
            <a:r>
              <a:rPr lang="ru-RU" sz="1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10-11кл.) Информация 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Приказа Министерства просвещения Российской Федерации от 21.05.2024 № 347 "О внесении изменений в приказ Министерства просвещения Российской Федерации от 21 сентября 2022 г. № 858 "Об утверждении федерального перечня учебников»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приложении № 1 к приказу 347: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30) признать утратившими силу строки: 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позиции, учебники автора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Липсиц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др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 действия экспертизы до 2026, 2027 года. 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902335" algn="l"/>
              </a:tabLs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200" b="1" spc="-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приложении</a:t>
            </a:r>
            <a:r>
              <a:rPr lang="ru-RU" sz="1200" b="1" spc="14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ru-RU" sz="1200" b="1" spc="28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1200" b="1" spc="-1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sz="1200" b="1" spc="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приказу: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6) признать утратившей силу строку: 3 позиции, учебники автора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Липсиц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др. Срок действия экспертизы до августа 2024 года, 2025 года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52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исполнения Федерального закона от 29 декабря 2010 года № 436-ФЗ «О защите детей от информации, причиняющей вред их здоровью и развитию» (в ред. ФЗ от 28.04.2023) ст. 5 п.2 (9); Федерального закона от 25.07.2002г. «О противодействии экстремистской деятельности", Федерального закона от 14 июля 2022 года № 255-ФЗ «О контроле за деятельностью лиц, находящихся под иностранным влиянием» и с целью исключения возможности массового распространения документов, произведённых иностранными агентами, сотрудники библиотек самостоятельно осуществляют проверку фонда на предмет их наличия  путём сверки с реестром иностранных агентов, опубликованного на официальном сайте Министерства юстиции Российской Федерации . 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школьной библиотеке не допускается наличие, изготовление, хранение, пропаганда экстремистской литературы. Регулярно производится плановый контроль за выявлением в фондах библиотеки изданий, включенных в ФСЭМ (1 раз в квартал), о чем свидетельствуют Акты о проведении сверки.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346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необходимо предусмотреть в планировании работы согласно Плану по реализации "Основ государственной политики по сохранению и укреплению традиционных российских духовно-нравственных ценностей" в 2024-2026 годах.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2B00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же предусмотрено к проведению в школе?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Организация показа "золотой коллекции" кинофильмов и мультфильмов в общеобразовательных организациях и дошкольных образовательных организациях;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в образовательных учреждениях среднего общего образования Российской Федерации уроков мужества с приглашением ветеранов боевых действий и участников специальной военной операции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Проведение Общероссийской олимпиады школьников по основам православной культуры;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мероприятий по противодействию излишнему использованию иностранной лексики в публичном пространстве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произведениях литературы и искусства, средствах массовой информации, образовательной и просветительской деятельности;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просветительских мероприятий, в том числе информационно-просветительских уроков в школах, направленных на укрепление семейных ценностей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во взаимодействии с Русской православной церковью и религиозными организациями.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4023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Новый библиотечный стандарт!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Росстандарта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официально опубликован новый стандарт: 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ГОСТ Р 7.0.103-2023 «Система стандартов по информации, библиотечному и издательскому делу. Библиотечно-информационное обслуживание. Термины и определения».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Настоящий стандарт устанавливает термины и определения понятий в области библиотечно-информационного обслуживания как одного из видов библиотечно-информационной деятельности.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Термины, установленные настоящим стандартом, рекомендуются для применения во всех видах документации и литературы по информационной, библиотечной и издательской деятельности, входящих в сферу действия работ по стандартизации и (или) использующих результаты этих работ. </a:t>
            </a:r>
            <a:r>
              <a:rPr lang="ru-RU" sz="12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 предназначен для библиотек и других учреждений, осуществляющих библиотечно-информационное обслуживание.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solidFill>
                  <a:srgbClr val="67676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2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9/26/2024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H51B-FI2Uu47NA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semiims.ru/node/222?theme=minjust#overlay" TargetMode="External"/><Relationship Id="rId5" Type="http://schemas.openxmlformats.org/officeDocument/2006/relationships/hyperlink" Target="https://tass.ru/obschestvo/21529059" TargetMode="External"/><Relationship Id="rId4" Type="http://schemas.openxmlformats.org/officeDocument/2006/relationships/hyperlink" Target="https://disk.yandex.ru/i/yGoaNr-m-vxQF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injust.gov.ru/ru/activity/directions/99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sk.yandex.ru/d/gY5Yv1DDkQbsFA" TargetMode="External"/><Relationship Id="rId5" Type="http://schemas.openxmlformats.org/officeDocument/2006/relationships/hyperlink" Target="https://disk.yandex.ru/i/oX3Cgp1GBdcspw" TargetMode="External"/><Relationship Id="rId4" Type="http://schemas.openxmlformats.org/officeDocument/2006/relationships/hyperlink" Target="http://tsemiims.ru/node/222?theme=minjust#overlay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07050032?ysclid=lycykdaefw636496741&amp;index=4" TargetMode="External"/><Relationship Id="rId7" Type="http://schemas.openxmlformats.org/officeDocument/2006/relationships/hyperlink" Target="https://disk.yandex.ru/i/UNRj65YMNGZs1w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cta.ru/vospitai/bank-idei/?erid=2VSb5xZxEPz" TargetMode="External"/><Relationship Id="rId5" Type="http://schemas.openxmlformats.org/officeDocument/2006/relationships/hyperlink" Target="https://disk.yandex.ru/d/I3wB0xCZnhQCJg" TargetMode="External"/><Relationship Id="rId4" Type="http://schemas.openxmlformats.org/officeDocument/2006/relationships/hyperlink" Target="https://edsoo.ru/mr-vneurochnaya-deyatelnost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semiims.ru/node/222?theme=minjust#overla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tsemiims.ru/node/222?theme=minjust#overlay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semiims.ru/node/144#overlay-context=node/106?theme=minjust#overlay" TargetMode="External"/><Relationship Id="rId4" Type="http://schemas.openxmlformats.org/officeDocument/2006/relationships/hyperlink" Target="https://drive.google.com/file/d/1CIo6ddwpMaoyc6KaSWpNm_IQ9J8m-WGX/view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ultiurok.ru/" TargetMode="External"/><Relationship Id="rId3" Type="http://schemas.openxmlformats.org/officeDocument/2006/relationships/hyperlink" Target="http://www.niro.nnov.ru/?id=223" TargetMode="External"/><Relationship Id="rId7" Type="http://schemas.openxmlformats.org/officeDocument/2006/relationships/hyperlink" Target="https://infourok.ru/" TargetMode="External"/><Relationship Id="rId2" Type="http://schemas.openxmlformats.org/officeDocument/2006/relationships/hyperlink" Target="http://www.niro.nnov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deouroki.net/course/puti-soviershienstvovaniia-raboty-bibliotiekaria-obrazovatiel-noi-orghanizatsii-v-sovriemiennykh-usloviiakh.html" TargetMode="External"/><Relationship Id="rId11" Type="http://schemas.openxmlformats.org/officeDocument/2006/relationships/hyperlink" Target="https://disk.yandex.ru/i/Jr1S-x7h-tn8WQ" TargetMode="External"/><Relationship Id="rId5" Type="http://schemas.openxmlformats.org/officeDocument/2006/relationships/hyperlink" Target="https://mmido.ru/education/categories/bibliotecnoe_delo" TargetMode="External"/><Relationship Id="rId10" Type="http://schemas.openxmlformats.org/officeDocument/2006/relationships/hyperlink" Target="https://intuit.ru/" TargetMode="External"/><Relationship Id="rId4" Type="http://schemas.openxmlformats.org/officeDocument/2006/relationships/hyperlink" Target="https://schedule.gounn.ru/" TargetMode="External"/><Relationship Id="rId9" Type="http://schemas.openxmlformats.org/officeDocument/2006/relationships/hyperlink" Target="https://institut.moscow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wow.com/" TargetMode="External"/><Relationship Id="rId7" Type="http://schemas.openxmlformats.org/officeDocument/2006/relationships/hyperlink" Target="http://publication.pravo.gov.ru/document/0001202311290017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sk.yandex.ru/d/9yDbhc4nzIwBww" TargetMode="External"/><Relationship Id="rId5" Type="http://schemas.openxmlformats.org/officeDocument/2006/relationships/hyperlink" Target="https://&#1085;&#1086;&#1074;&#1072;&#1103;&#1073;&#1080;&#1073;&#1083;&#1080;&#1086;&#1090;&#1077;&#1082;&#1072;.&#1088;&#1092;/documents/neb-svet/" TargetMode="External"/><Relationship Id="rId4" Type="http://schemas.openxmlformats.org/officeDocument/2006/relationships/hyperlink" Target="https://svetapp.rusneb.ru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ro.nnov.ru/?id=596" TargetMode="External"/><Relationship Id="rId2" Type="http://schemas.openxmlformats.org/officeDocument/2006/relationships/hyperlink" Target="http://www.niro.nnov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iro.nnov.ru/?id=609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tsemiims" TargetMode="External"/><Relationship Id="rId2" Type="http://schemas.openxmlformats.org/officeDocument/2006/relationships/hyperlink" Target="http://tsemiims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ubtsov4.val@yandex.ru" TargetMode="External"/><Relationship Id="rId4" Type="http://schemas.openxmlformats.org/officeDocument/2006/relationships/hyperlink" Target="mailto:dpo_tsemims_dzr@mail.52gov.r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Xu_EPfd3y4lLd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semiims.ru/node/273?theme=minjust" TargetMode="External"/><Relationship Id="rId2" Type="http://schemas.openxmlformats.org/officeDocument/2006/relationships/hyperlink" Target="http://tsemiims.ru/node/227?theme=minjus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ubtsov4.val@yandex.ru" TargetMode="External"/><Relationship Id="rId4" Type="http://schemas.openxmlformats.org/officeDocument/2006/relationships/hyperlink" Target="http://tsemiims.ru/node/223?theme=minjust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semiims.ru/node/222?theme=minjust#overla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7776864" cy="216024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Информационно-методический семинар городского методического объединения библиотекарей общеобразовательных организаций «План работы ГМО библиотекарей ОО на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учебный год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и приоритетные направления»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511" y="5373216"/>
            <a:ext cx="7406640" cy="57606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г. Дзержинск, </a:t>
            </a:r>
            <a:r>
              <a:rPr lang="ru-RU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2024</a:t>
            </a:r>
            <a:r>
              <a:rPr lang="ru-RU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г</a:t>
            </a:r>
            <a:r>
              <a:rPr lang="ru-RU" sz="2000" b="1" kern="1200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49287" y="332656"/>
            <a:ext cx="7776864" cy="936104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МБУ ДПО Центр экспертизы, мониторинга и информационно-методического сопровождения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75656" y="4607987"/>
            <a:ext cx="7406640" cy="576064"/>
          </a:xfrm>
          <a:prstGeom prst="rect">
            <a:avLst/>
          </a:prstGeom>
        </p:spPr>
        <p:txBody>
          <a:bodyPr>
            <a:normAutofit/>
          </a:bodyPr>
          <a:lstStyle>
            <a:lvl1pPr marL="73152" indent="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ts val="3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ts val="28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/>
            <a:r>
              <a:rPr lang="ru-RU" sz="20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старший методист Рубцова В.В.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658" y="30907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4F271C">
                    <a:satMod val="130000"/>
                  </a:srgbClr>
                </a:solidFill>
              </a:rPr>
              <a:t>Федеральный перечень учебников. Нормативные документы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658" y="620688"/>
            <a:ext cx="8565770" cy="597666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82000"/>
              <a:buNone/>
            </a:pP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предметам «Труд» и 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«Основы безопасности  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защиты Родины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</a:t>
            </a:r>
            <a:r>
              <a:rPr lang="ru-RU" sz="13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государственного бюджетного научного учреждения </a:t>
            </a:r>
            <a:r>
              <a:rPr lang="ru-RU" sz="13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«Институт стратегии развития образования</a:t>
            </a: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по </a:t>
            </a:r>
            <a:r>
              <a:rPr lang="ru-RU" sz="13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учебному предмету «Основы безопасности и защиты Родины» (от 21.06.24 № 01-09/420.). </a:t>
            </a: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 </a:t>
            </a:r>
            <a:r>
              <a:rPr lang="ru-RU" sz="13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образования администрации города Дзержинска от 28.06.24 № </a:t>
            </a: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Сл-150-553935/24. Ссылка  </a:t>
            </a:r>
            <a:r>
              <a:rPr lang="en-US" sz="13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disk.yandex.ru/i/H51B-FI2Uu47NA</a:t>
            </a: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</a:t>
            </a:r>
            <a:r>
              <a:rPr lang="ru-RU" sz="13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Федерального государственного бюджетного научного учреждения «Институт стратегии развития образования» по учебному предмету «Труд (технология)» (от 21.06.2024 № 01-09/419). </a:t>
            </a: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3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образования администрации города Дзержинска от  11.07.24 № Сл- </a:t>
            </a: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150-601714/24. Ссылка </a:t>
            </a:r>
            <a:r>
              <a:rPr lang="en-US" sz="13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disk.yandex.ru/i/yGoaNr-m-vxQFg</a:t>
            </a: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  <a:buNone/>
            </a:pP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Информация 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госучебниках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  <a:buNone/>
            </a:pP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Источник</a:t>
            </a:r>
            <a:r>
              <a:rPr lang="ru-RU" sz="13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3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US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tass.ru/obschestvo/21529059</a:t>
            </a: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  <a:buNone/>
            </a:pP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учебникам </a:t>
            </a:r>
            <a:r>
              <a:rPr lang="ru-RU" sz="1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«Финансовая грамотность» </a:t>
            </a:r>
            <a:r>
              <a:rPr lang="ru-RU" sz="13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(5-7 кл.), «Экономика» (7, 8, 9 кл., 10-11кл.)</a:t>
            </a:r>
            <a:endParaRPr lang="ru-RU" sz="1300" b="1" dirty="0" smtClean="0">
              <a:solidFill>
                <a:schemeClr val="tx2">
                  <a:satMod val="13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Приказа </a:t>
            </a:r>
            <a:r>
              <a:rPr lang="ru-RU" sz="13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21.05.2024 № 347 "О внесении изменений в приказ </a:t>
            </a:r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просвещения </a:t>
            </a:r>
            <a:r>
              <a:rPr lang="ru-RU" sz="13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от 21 сентября 2022 г. № 858 "Об утверждении федерального перечня учебников</a:t>
            </a:r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приложении № </a:t>
            </a:r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ru-RU" sz="13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признать утратившими силу строки: 1159 (2.1.2.5.2.2.1), 1160 (2.1.2.5.2.2.2), 1161 (2.1.2.5.2.3.1), 1162 (</a:t>
            </a:r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2.1.2.5.2.3.2)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приложении № 2: признать утратившей силу строки: 959 (1.1.3.4.3.6.1), 1150 (2.1.2.3.3.1.1), 1151 (</a:t>
            </a:r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2.1.2.3.3.1.2)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3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перечень 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ЭОР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Минпросвещения РФ от 18.07.2024 № 499 "Об утверждении федерального перечня электронных образовательных ресурсов,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образования" </a:t>
            </a:r>
            <a:r>
              <a:rPr lang="ru-RU" sz="1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(зарегистрирован </a:t>
            </a:r>
            <a:r>
              <a:rPr lang="ru-RU" sz="1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16.08.2024 № </a:t>
            </a:r>
            <a:r>
              <a:rPr lang="ru-RU" sz="1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79172), ссылка </a:t>
            </a:r>
            <a:r>
              <a:rPr lang="ru-RU" sz="1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Центра </a:t>
            </a:r>
            <a:r>
              <a:rPr lang="en-US" sz="1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</a:t>
            </a:r>
            <a:r>
              <a:rPr lang="en-US" sz="1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tsemiims.ru/node/222?theme=minjust#overlay</a:t>
            </a:r>
            <a:r>
              <a:rPr lang="ru-RU" sz="1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3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03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Федеральный список экстремистских материалов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47800"/>
            <a:ext cx="8322128" cy="48006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13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Федеральное законодательство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Федеральный закон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Российской Федерации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от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29 декабря 2010 года № 436-ФЗ «О защите детей от информации, причиняющей вред их здоровью и развитию» (в ред. ФЗ от 28.04.2023) 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Федеральный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закон Российской Федерации от 25.07.2002г. «О противодействии экстремистской деятельности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" 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Федеральный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закон Российской Федерации от 14 июля 2022 года № 255-ФЗ «О контроле за деятельностью лиц, находящихся под иностранным влиянием»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Федеральный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список экстремистских материалов»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(ФСЭМ)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Нормативные документы опубликованы на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официальном сайте Министерства юстиции Российской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Федерации, ссылка 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3"/>
              </a:rPr>
              <a:t>https</a:t>
            </a:r>
            <a:r>
              <a:rPr lang="en-US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3"/>
              </a:rPr>
              <a:t>://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3"/>
              </a:rPr>
              <a:t>minjust.gov.ru/ru/activity/directions/998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13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Примерные формы документов (локальные акты)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Приказ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 назначении комиссии по сверке библиотечного фонда с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федеральным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списком экстремистских материалов, выявлению, изъятию и уничтожению экстремистских материалов </a:t>
            </a: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Приказ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об актуализации списка экстремистских материалов </a:t>
            </a: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Акт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сверки библиотечного фонда с «Федеральным списком экстремистских материалов» </a:t>
            </a: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Акт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об уничтожении исключенных из библиотечного фонда документов, включенных в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федеральный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список экстремистских материалов </a:t>
            </a: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Акт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актуализации списка экстремистских материалов </a:t>
            </a: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Журнал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сверок библиотечного фонда с «Федеральным списком экстремистских материалов» </a:t>
            </a: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Акт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 блокировании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интернет-ресурсов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Положение о работе с документами, произведенными иностранными агентами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Список писателей – иноагентов на 01.06.2024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Ссылки 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4"/>
              </a:rPr>
              <a:t>http</a:t>
            </a:r>
            <a:r>
              <a:rPr lang="en-US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4"/>
              </a:rPr>
              <a:t>://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4"/>
              </a:rPr>
              <a:t>tsemiims.ru/node/222?theme=minjust#overlay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5"/>
              </a:rPr>
              <a:t>https</a:t>
            </a:r>
            <a:r>
              <a:rPr lang="en-US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5"/>
              </a:rPr>
              <a:t>://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5"/>
              </a:rPr>
              <a:t>disk.yandex.ru/i/oX3Cgp1GBdcspw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en-US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6"/>
              </a:rPr>
              <a:t>https://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6"/>
              </a:rPr>
              <a:t>disk.yandex.ru/d/gY5Yv1DDkQbsFA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889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4208" y="44624"/>
            <a:ext cx="8064896" cy="9807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Планирование работы школьной библиотеки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4208" y="836712"/>
            <a:ext cx="8132288" cy="5832648"/>
          </a:xfrm>
        </p:spPr>
        <p:txBody>
          <a:bodyPr>
            <a:noAutofit/>
          </a:bodyPr>
          <a:lstStyle/>
          <a:p>
            <a:pPr marL="82296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Планирование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― это составная часть управления библиотекой, направленная на определение перспективных, текущих целей и задач библиотеки. Основной целью планирования является оптимальное по времени и качеству выполнение задач библиотеки, максимальная мобилизация для этого всех необходимых ресурсов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библиотечной практике применяются различные виды планов: перспективные (стратегические) и текущие (годовые, месячные).</a:t>
            </a:r>
          </a:p>
          <a:p>
            <a:pPr marL="82296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Годовой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библиотеки определяет основные задачи и содержание работы библиотеки на текущий календарный год. Это основной и обязательный документ для всех библиотек. На первом этапе его подготовки осуществляется анализ состояния дел с целью выявления достигнутого уровня развития, степени эффективного использования ресурсов, а также имеющихся недостатков и путей устранения. </a:t>
            </a:r>
          </a:p>
          <a:p>
            <a:pPr marL="82296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библиотекарям: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0896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РФ от 01.07.2024 N1734-р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плана мероприятий по укреплению традиционных российских духовно-нравственных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ценностей». Ссылка: 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publication.pravo.gov.ru/document/0001202407050032?ysclid=lycykdaefw636496741&amp;index=4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вопросу сохранения и укрепления традиционных российских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ценностей: </a:t>
            </a:r>
          </a:p>
          <a:p>
            <a:pPr marL="82296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ссылка: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https://edsoo.ru/mr-vneurochnaya-deyatelnost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10896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+mj-lt"/>
              <a:buAutoNum type="arabicPeriod" startAt="2"/>
            </a:pP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"Просвещение"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сервис «ПРОвоспитание в школе»: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календарь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событий и памятных дат на 2024-2025 учебный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год, ссылка: </a:t>
            </a:r>
            <a:r>
              <a:rPr lang="en-US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disk.yandex.ru/d/I3wB0xCZnhQCJg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«Банк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идей»: </a:t>
            </a:r>
          </a:p>
          <a:p>
            <a:pPr marL="82296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Сценарии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классных часов и мероприятий, посвящённых праздникам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Сценарии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уроков с упором на их воспитательный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Сценарии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по курсам внеурочной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Анкеты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самоанализа воспитательной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</a:p>
          <a:p>
            <a:pPr marL="82296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Ссылка: </a:t>
            </a:r>
            <a:r>
              <a:rPr lang="en-US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https://lecta.ru/vospitai/bank-idei/?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erid=2VSb5xZxEPz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10896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+mj-lt"/>
              <a:buAutoNum type="arabicPeriod" startAt="3"/>
            </a:pP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о подготовке и празднования 80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й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годовщины Победы в Великой Отечественной войне, ссылка: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disk.yandex.ru/i/UNRj65YMNGZs1w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15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47667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Основные документы в библиотеке общеобразовательной организации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036496" cy="633954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законодательство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29 декабря 2012 г. N 273-ФЗ "Об образовании в Российской Федерации"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 от 29 декабря 1994 г. N 78-ФЗ "О библиотечном деле"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 29 декабря 2010 г. N 436-ФЗ  «О защите детей от информации, причиняющей вред их здоровью и развитию»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25.07.2002 № 114-ФЗ «О противодействии экстремистской деятельности"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развития библиотечного дела в РФ до 2030 года </a:t>
            </a:r>
            <a:r>
              <a:rPr lang="en-US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tsemiims.ru/node/222?theme=minjust#overlay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300" b="1" u="sng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Приказы, положения</a:t>
            </a:r>
            <a:endParaRPr lang="ru-RU" sz="1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Примерное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библиотеке общеобразовательного учреждения (письмо Минобразования РФ от 23 марта 2004 года N 14-51-70/13)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образовательный стандарт начального общего образования (Приказ Министерства просвещения РФ от 31 мая 2021 г. № 286)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18.07.2022 № 569 "О внесении изменений в федеральный государственный образовательный стандарт начального общего образования, утвержденный приказом Министерства просвещения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мая 2021 г. № 286"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образовательный стандарт основного общего образования (Приказ Минпросвещения РФ от 31.05.2021 N 287)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18.07.2022 № 568 "О внесении изменений в федеральный государственный образовательный стандарт основного общего образования, утвержденный приказом Министерства просвещения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мая 2021 г. № 287"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образовательный стандарт среднего общего образования (Приказ Минобрнауки РФ от 17.05.2012 N 413)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06.09.2022 № 804 "Об утверждении перечня средств обучения и воспитания, соответствующих современным условиям обучения, необходимых при оснащении общеобразовательных организаций в целях реализации мероприятий государственной программы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"Развитие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endParaRPr lang="ru-RU" sz="13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/>
            </a:pPr>
            <a:endParaRPr lang="ru-RU" sz="13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endParaRPr lang="ru-RU" sz="13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Font typeface="+mj-lt"/>
              <a:buAutoNum type="arabicPeriod" startAt="6"/>
            </a:pP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9705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47667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Основные документы в библиотеке общеобразовательной организации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479301"/>
            <a:ext cx="9001000" cy="6155357"/>
          </a:xfrm>
        </p:spPr>
        <p:txBody>
          <a:bodyPr>
            <a:noAutofit/>
          </a:bodyPr>
          <a:lstStyle/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Font typeface="+mj-lt"/>
              <a:buAutoNum type="arabicPeriod" startAt="8"/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РФ от 21 сентября 2022 г. № 858 “Об утверждении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исключенных учебников”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 startAt="8"/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РФ от 21 июля 2023 года № 556 « О внесении изменений в приложения №1 и № 2 к приказу министерства просвещения РФ от 21 сентября 2022 г. № 858 “Об утверждении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исключенных учебников»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 startAt="8"/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21.02.2024 № 119 «О внесении изменений в приложения № 1 и № 2 к приказу Министерства просвещения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сентября 2022 г. № 858 «Об утверждении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исключенных учебников»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 startAt="8"/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РФ от 21.05.2024 № 347 "О внесении изменений в приказ Министерства просвещения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сентября 2022 г. № 858 "Об утверждении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деятельность, и установления предельного срока использования исключенных учебников" (Зарегистрирован 21.06.2024 № 78626).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 startAt="8"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Минпросвещения РФ от 18.07.2024 № 499 "Об утверждении федерального перечня электронных образовательных ресурсов,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образования" (зарегистрирован 16.08.2024 № 79172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 startAt="8"/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09.06.2016 г. № 699 "Об утверждении перечня организаций, осуществляющих выпуск учебных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пособий»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 startAt="8"/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Минкультуры РФ от 08.10.2012 N 1077 " ОБ УТВЕРЖДЕНИИ ПОРЯДКА УЧЕТА ДОКУМЕНТОВ, ВХОДЯЩИХ В СОСТАВ БИБЛИОТЕЧНОГО ФОНДА"</a:t>
            </a: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AutoNum type="arabicPeriod" startAt="8"/>
            </a:pPr>
            <a:endParaRPr lang="ru-RU" sz="1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endParaRPr lang="ru-RU" sz="1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Font typeface="+mj-lt"/>
              <a:buAutoNum type="arabicPeriod" startAt="6"/>
            </a:pPr>
            <a:endParaRPr lang="ru-RU" sz="12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835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661" y="116632"/>
            <a:ext cx="8754176" cy="79208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Основные документы в библиотеке общеобразовательной организации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0458" y="692696"/>
            <a:ext cx="7698006" cy="453650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3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Муниципальные документы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Письмо ДО «О направлении информации по формированию заказа на учебные издания в 2025 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году»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Дорожная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карта (проект)  спланированных мероприятий по обеспечению учебными изданиями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ОО для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дальнейшей организованной работы в 2025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году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3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Локальные акты.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Локальные акты (положения, приказы) разрабатываются в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каждой образовательной организации самостоятельно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на основе нормативных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документов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:</a:t>
            </a: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Положение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 библиотеке ОО (разрабатывается на основе Примерного положения о библиотеке образовательного учреждения)</a:t>
            </a: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Положение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 библиотечном фонде ШБ (создается на основе ФЗ "Об образовании в РФ", Порядка учета библиотечного фонда, методических рекомендаций) </a:t>
            </a: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Положение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 школьном библиотечном фонде </a:t>
            </a: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Правила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пользования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библиотекой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Ссылка: 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3"/>
              </a:rPr>
              <a:t>http</a:t>
            </a:r>
            <a:r>
              <a:rPr lang="en-US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3"/>
              </a:rPr>
              <a:t>://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3"/>
              </a:rPr>
              <a:t>tsemiims.ru/node/222?theme=minjust#overlay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 школьном обменно-резервном фонде учебников (учебных пособий)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Положение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 порядке учета библиотечного фонда (разрабатывается на основе Порядка учета библиотечного фонда, приказ Минкультуры РФ № 1077, методических рекомендаций) </a:t>
            </a: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Приказ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руководителя образовательной организации "Об утверждении списка учебников на учебный год" (издается ежегодно на основе решения педсовета и действующего федерального перечня учебников)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Приказ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руководителя образовательной организации «О формировании и назначении комиссии по сверке библиотечного фонда образовательной организации с «Федеральным списком экстремистских материалов» (издается ежегодно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)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Приказ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руководителя образовательной организации «О проведении актуализации списка экстремистских материалов» (издается ежегодно) </a:t>
            </a: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 работе с документами, произведенными иностранными агентами </a:t>
            </a:r>
            <a:endParaRPr lang="ru-RU" sz="1300" b="1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Приказ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руководителя образовательной организации "О формировании комиссии по сверке библиотечного фонда с реестром иностранных агентов" (издается ежегодно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)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055419" y="5514804"/>
            <a:ext cx="7498080" cy="45365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ts val="3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ts val="28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endParaRPr lang="ru-RU" sz="1300" b="1" dirty="0">
              <a:solidFill>
                <a:schemeClr val="accent5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074072" y="5121188"/>
            <a:ext cx="7829086" cy="136815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ts val="3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ts val="28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7.0.103-2023 «Система стандартов по информации, библиотечному и издательскому делу. Библиотечно-информационное обслуживание. Термины и определения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Ссылка: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drive.google.com/file/d/1CIo6ddwpMaoyc6KaSWpNm_IQ9J8m-WGX/view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для школьных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библиотек: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работы школьной библиотеки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начинающих библиотекарей (2018г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( сайт Центра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tsemiims.ru/node/144#overlay-context=node/106?theme=minjust#overlay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   Методические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формированию фондов библиотек образовательных организаций (2019г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.)(сайт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tsemiims.ru/node/222?theme=minjust#overlay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35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Курсовая подготовка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00600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Курсы повышения квалификации на базе ГБОУ ДПО НИРО: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сайт НИРО-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://www.niro.nnov.ru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,  образовательная деятельность - 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      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://www.niro.nnov.ru/?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id=223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  регистрация-АИС ЭЗ НИРО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https://schedule.gounn.ru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6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Межрегиональный многопрофильный институт дополнительного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mmido.ru/education/categories/bibliotecnoe_delo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endParaRPr lang="ru-RU" sz="16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Videouroki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videouroki.net/course/puti-soviershienstvovaniia-raboty-bibliotiekaria-obrazovatiel-noi-orghanizatsii-v-sovriemiennykh-usloviiakh.html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endParaRPr lang="ru-RU" sz="16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Инфоурок -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https://infourok.ru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endParaRPr lang="ru-RU" sz="16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Мультиурок -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https://multiurok.ru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/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endParaRPr lang="ru-RU" sz="16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МИППиПКП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Московский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профессиональной подготовки и повышения квалификации педагогов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https://institut.moscow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/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endParaRPr lang="ru-RU" sz="16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НОУ «Интуит» -Национальный Открытый Университет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https://intuit.ru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/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endParaRPr lang="ru-RU" sz="16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 знать о курсах повышения квалификации и переподготовке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https://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disk.yandex.ru/i/Jr1S-x7h-tn8WQ</a:t>
            </a:r>
            <a:r>
              <a:rPr lang="ru-RU" sz="16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07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Цифровые технологии в работе ШБ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2296" indent="0">
              <a:buNone/>
            </a:pP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TinyWow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«Бесплатные инструменты для создания» 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://tinywow.com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45 инструментов для создания PDF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более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инструментов для создания изображений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более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видеоинструментов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более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инструментов для текстов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более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инструментов для создания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файлов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endParaRPr lang="ru-RU" sz="16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НЭБ Свет": бесплатная коллекция отечественной и зарубежной литературы для школьников и педагогов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Сайт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скачивания «НЭБ Свет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»: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https://svetapp.rusneb.ru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ru-RU" sz="16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Визуальные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«НЭБ Свет» расположены на сайте Российская государственная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https://новаябиблиотека.рф/documents/neb-svet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Пакет материалов по работе НЭБ СВЕТ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ttps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disk.yandex.ru/d/9yDbhc4nzIwBww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endParaRPr lang="ru-RU" sz="16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 надзору в сфере образования и науки от 04.08.2023 № 1493 "Об утверждении Требований к структуре официального сайта образовательной организации в информационно-телекоммуникационной сети "Интернет" и формату представления информации"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(зарегистрирован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28.11.2023 № 76133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ссылка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publication.pravo.gov.ru/document/0001202311290017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Аттестация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ru-RU" sz="3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ГБОУ ДПО НИРО -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://www.niro.nnov.ru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sz="3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организационно-методического сопровождения аттестации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http://www.niro.nnov.ru/?id=596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3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материалы. Методические рекомендации по оценке профессиональной деятельности педагогических работников в целях установления первой и высшей квалификационных категорий на основе результатов их </a:t>
            </a:r>
            <a:r>
              <a:rPr lang="ru-RU" sz="3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</a:t>
            </a:r>
            <a:endParaRPr lang="ru-RU" sz="3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 содержание компьютерной презентации практических достижений профессиональной деятельности </a:t>
            </a:r>
            <a:r>
              <a:rPr lang="ru-RU" sz="3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педагога-библиотекаря. </a:t>
            </a:r>
            <a:endParaRPr lang="ru-RU" sz="3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к формированию бумажного варианта портфолио педагога-библиотекаря.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34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</a:t>
            </a:r>
            <a:r>
              <a:rPr lang="ru-RU" sz="3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и практики воспитания и дополнительного </a:t>
            </a:r>
            <a:r>
              <a:rPr lang="ru-RU" sz="3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ссылка </a:t>
            </a:r>
            <a:r>
              <a:rPr lang="en-US" sz="3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http://www.niro.nnov.ru/?</a:t>
            </a:r>
            <a:r>
              <a:rPr lang="en-US" sz="3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id=609</a:t>
            </a:r>
            <a:r>
              <a:rPr lang="ru-RU" sz="3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7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Методический совет ГМО библиотекарей 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12776"/>
            <a:ext cx="7858120" cy="525658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  <a:buNone/>
            </a:pPr>
            <a:r>
              <a:rPr lang="ru-RU" sz="1800" b="1" u="sng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Председатель ГМО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Колосова Инна Валерьевна, заведующая библиотекой МБОУ "Средняя школа № 7 с углубленным изучением отдельных предметов»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  <a:buNone/>
            </a:pPr>
            <a:r>
              <a:rPr lang="ru-RU" sz="1800" b="1" u="sng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 городского методического совета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</a:pP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Рубинская Надежда Афанасьевна, заведующая библиотекой МБОУ  «Школа № 29»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</a:pP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Мельникова Татьяна Ивановна, заведующая библиотекой  МБОУ "Средняя школа № 68"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</a:pP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Иванова Лариса Геннадьевна, заведующая библиотекой МБОУ школа № 27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</a:pPr>
            <a:endParaRPr lang="ru-RU" sz="18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90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462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План совещания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844859" cy="5760640"/>
          </a:xfrm>
        </p:spPr>
        <p:txBody>
          <a:bodyPr>
            <a:noAutofit/>
          </a:bodyPr>
          <a:lstStyle/>
          <a:p>
            <a:pPr marL="82296" indent="0">
              <a:buClr>
                <a:schemeClr val="tx2"/>
              </a:buClr>
              <a:buNone/>
            </a:pP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  Отчет </a:t>
            </a: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работе ГМО библиотекарей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общеобразовательных организаций за</a:t>
            </a:r>
          </a:p>
          <a:p>
            <a:pPr marL="82296" indent="0">
              <a:buClr>
                <a:schemeClr val="tx2"/>
              </a:buClr>
              <a:buNone/>
            </a:pP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2023/2024 учебный год</a:t>
            </a:r>
          </a:p>
          <a:p>
            <a:pPr>
              <a:buClr>
                <a:schemeClr val="tx2"/>
              </a:buClr>
            </a:pP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 ГМО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библиотекарей </a:t>
            </a: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общеобразовательных организаций 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2024/2025 </a:t>
            </a: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учебный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( цель,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задачи, основные </a:t>
            </a: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направления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деятельности)</a:t>
            </a:r>
            <a:endParaRPr lang="ru-RU" sz="1800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2"/>
              </a:buClr>
            </a:pP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перечень учебников на 2024/2025 учебный год, нормативные документы</a:t>
            </a:r>
          </a:p>
          <a:p>
            <a:pPr>
              <a:buClr>
                <a:schemeClr val="tx2"/>
              </a:buClr>
            </a:pP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с реестром иностранных агентов в школьной библиотеке </a:t>
            </a:r>
            <a:endParaRPr lang="ru-RU" sz="1800" b="1" dirty="0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2"/>
              </a:buClr>
            </a:pP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Планирование работы школьной библиотеки</a:t>
            </a:r>
          </a:p>
          <a:p>
            <a:pPr>
              <a:buClr>
                <a:schemeClr val="tx2"/>
              </a:buClr>
            </a:pP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документы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библиотеке </a:t>
            </a: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общеобразовательной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</a:t>
            </a:r>
          </a:p>
          <a:p>
            <a:pPr>
              <a:buClr>
                <a:schemeClr val="tx2"/>
              </a:buClr>
            </a:pP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Курсовая подготовка библиотекарей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общеобразовательных организаций</a:t>
            </a:r>
          </a:p>
          <a:p>
            <a:pPr>
              <a:buClr>
                <a:schemeClr val="tx2"/>
              </a:buClr>
            </a:pP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Цифровые технологии в работе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школьной библиотеки</a:t>
            </a:r>
          </a:p>
          <a:p>
            <a:pPr>
              <a:buClr>
                <a:schemeClr val="tx2"/>
              </a:buClr>
            </a:pP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Вопросы аттестации</a:t>
            </a:r>
          </a:p>
          <a:p>
            <a:pPr>
              <a:buClr>
                <a:schemeClr val="tx2"/>
              </a:buClr>
            </a:pP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Выборы </a:t>
            </a: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методического совета ГМО ШБ, выборы председателя ГМО ШБ</a:t>
            </a:r>
          </a:p>
          <a:p>
            <a:pPr>
              <a:buClr>
                <a:schemeClr val="tx2"/>
              </a:buClr>
            </a:pPr>
            <a:endParaRPr lang="ru-RU" sz="1800" b="1" dirty="0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1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90080" cy="100811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Информационные ресурсы </a:t>
            </a:r>
            <a:br>
              <a:rPr lang="ru-RU" sz="3600" b="1" dirty="0" smtClean="0"/>
            </a:br>
            <a:r>
              <a:rPr lang="ru-RU" sz="3600" b="1" dirty="0" smtClean="0"/>
              <a:t>МБУ ДПО ЦЭМиИМС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84784"/>
            <a:ext cx="7818072" cy="1224136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сайт МБУ ДПО ЦЭМиИМС </a:t>
            </a: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sz="2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tsemiims.ru</a:t>
            </a: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solidFill>
                <a:schemeClr val="tx2">
                  <a:satMod val="13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Официальная группа в социальной сети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vk.com/tsemiims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2723272"/>
            <a:ext cx="7498080" cy="792088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Контакты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239608" y="3645024"/>
            <a:ext cx="7498080" cy="25846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lnSpc>
                <a:spcPts val="3000"/>
              </a:lnSpc>
              <a:spcBef>
                <a:spcPts val="600"/>
              </a:spcBef>
              <a:buClr>
                <a:schemeClr val="accent3">
                  <a:lumMod val="50000"/>
                </a:schemeClr>
              </a:buClr>
              <a:buSzPct val="80000"/>
              <a:buFont typeface="Wingdings 2"/>
              <a:buChar char=""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 МБУ ДПО ЦЭМиИМС </a:t>
            </a:r>
            <a:r>
              <a:rPr lang="en-US" sz="2400" b="1" dirty="0">
                <a:solidFill>
                  <a:schemeClr val="tx2">
                    <a:satMod val="130000"/>
                  </a:schemeClr>
                </a:solidFill>
              </a:rPr>
              <a:t>: </a:t>
            </a:r>
            <a:r>
              <a:rPr lang="en-US" sz="2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dpo_tsemims_dzr@mail.52gov.ru</a:t>
            </a:r>
            <a:endParaRPr lang="ru-RU" sz="2400" b="1" dirty="0" smtClean="0">
              <a:solidFill>
                <a:schemeClr val="tx2">
                  <a:satMod val="13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0" indent="-283464">
              <a:lnSpc>
                <a:spcPts val="3000"/>
              </a:lnSpc>
              <a:spcBef>
                <a:spcPts val="600"/>
              </a:spcBef>
              <a:buClr>
                <a:schemeClr val="accent3">
                  <a:lumMod val="50000"/>
                </a:schemeClr>
              </a:buClr>
              <a:buSzPct val="80000"/>
              <a:buFont typeface="Wingdings 2"/>
              <a:buChar char=""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 ст. методиста МБУ ДПО ЦЭМиИМС Рубцовой В.В.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rubtsov4.val@yandex.ru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5760" marR="0" lvl="0" indent="-283464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2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Viber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(библиотекари ОО)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106104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Отчет о работе ГМО библиотекарей </a:t>
            </a:r>
            <a:r>
              <a:rPr lang="ru-RU" sz="2800" b="1" dirty="0" smtClean="0"/>
              <a:t>ОО за </a:t>
            </a:r>
            <a:r>
              <a:rPr lang="ru-RU" sz="2400" b="1" dirty="0">
                <a:latin typeface="Times New Roman" pitchFamily="18" charset="0"/>
                <a:ea typeface="+mn-ea"/>
                <a:cs typeface="Times New Roman" pitchFamily="18" charset="0"/>
              </a:rPr>
              <a:t>2023/2024</a:t>
            </a:r>
            <a:r>
              <a:rPr lang="ru-RU" sz="2800" b="1" dirty="0"/>
              <a:t> учебный год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96752"/>
            <a:ext cx="8034096" cy="5328592"/>
          </a:xfrm>
        </p:spPr>
        <p:txBody>
          <a:bodyPr>
            <a:normAutofit/>
          </a:bodyPr>
          <a:lstStyle/>
          <a:p>
            <a:pPr marL="8229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u="sng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Направления анализа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400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lnSpc>
                <a:spcPct val="100000"/>
              </a:lnSpc>
              <a:spcBef>
                <a:spcPts val="0"/>
              </a:spcBef>
              <a:buSzPct val="72000"/>
              <a:buNone/>
            </a:pP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Мониторинговое </a:t>
            </a: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направление </a:t>
            </a:r>
          </a:p>
          <a:p>
            <a:pPr marL="8229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Организационно-методическое </a:t>
            </a: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сопровождение библиотекарей ОО</a:t>
            </a:r>
          </a:p>
          <a:p>
            <a:pPr marL="8229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Курсовая </a:t>
            </a: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подготовка библиотекарей ОО</a:t>
            </a:r>
          </a:p>
          <a:p>
            <a:pPr marL="8229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Конкурсы</a:t>
            </a:r>
          </a:p>
          <a:p>
            <a:pPr marL="82296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400" b="1" u="sng" dirty="0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u="sng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lang="ru-RU" sz="1400" b="1" u="sng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Трудности в организации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совместных </a:t>
            </a: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мероприятий с городскими библиотеками. Сокращение числа специалистов на постоянной основе  (совмещение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2296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400" b="1" u="sng" dirty="0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u="sng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  <a:r>
              <a:rPr lang="ru-RU" sz="1400" b="1" u="sng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280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SzPct val="85000"/>
              <a:buFont typeface="+mj-lt"/>
              <a:buAutoNum type="arabicPeriod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задачи, стоящие перед ГМО в прошедшем учебном году выполнены, за исключением совместного с публичными библиотеками семинара по теме «Год семьи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8280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SzPct val="85000"/>
              <a:buFont typeface="+mj-lt"/>
              <a:buAutoNum type="arabicPeriod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Обеспечено </a:t>
            </a: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информационно-методическое сопровождение школьных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библиотекарей</a:t>
            </a:r>
            <a:endParaRPr lang="ru-RU" sz="14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80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SzPct val="85000"/>
              <a:buFont typeface="+mj-lt"/>
              <a:buAutoNum type="arabicPeriod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Оказана </a:t>
            </a: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консультативная помощь в вопросах формирования заказа на учебники</a:t>
            </a:r>
          </a:p>
          <a:p>
            <a:pPr marL="8280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SzPct val="85000"/>
              <a:buFont typeface="+mj-lt"/>
              <a:buAutoNum type="arabicPeriod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</a:t>
            </a: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которые проводились в школах, были направлены  на развитие творческого мышления, воспитания культуры чтения, любви к книге, на развитие познавательных интересов и способностей обучающихся</a:t>
            </a:r>
          </a:p>
          <a:p>
            <a:pPr marL="8280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SzPct val="85000"/>
              <a:buFont typeface="+mj-lt"/>
              <a:buAutoNum type="arabicPeriod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инициативе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ГМО в общеобразовательных организациях </a:t>
            </a: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города прошел городской творческий конкурс «Хозяйка всех книг в нашей школе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4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80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SzPct val="85000"/>
              <a:buFont typeface="+mj-lt"/>
              <a:buAutoNum type="arabicPeriod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работе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использовались </a:t>
            </a:r>
            <a:r>
              <a:rPr lang="ru-RU" sz="1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различные формы и методы: обзоры и обсуждение книг, квизы, познавательные игры, викторины, громкие чтения, библиотечные уроки, видео-лектории, традиционные книжные 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выставки</a:t>
            </a:r>
            <a:endParaRPr lang="ru-RU" sz="14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US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disk.yandex.ru/i/Xu_EPfd3y4lLdA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054" y="116632"/>
            <a:ext cx="8837885" cy="100811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План работы ГМО библиотекарей ОО на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2024/2025</a:t>
            </a:r>
            <a:r>
              <a:rPr lang="ru-RU" sz="2400" b="1" dirty="0"/>
              <a:t> учебный год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4054" y="980728"/>
            <a:ext cx="8712968" cy="568863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u="sng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Методическая тема: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Развитие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читательской компетенции и информационной культуры обучающихся  методами и формами библиотечной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практики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u="sng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содействие развитию и совершенствованию информационно-библиотечной деятельности библиотек общеобразовательных организаций в современных условиях, воспитание устойчивого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интереса к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книге, продвижение чтения, в том числе в электронном пространстве,  формирование читательской грамотности, культуры чтения у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u="sng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Направления деятельности: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FontTx/>
              <a:buChar char="-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методическое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FontTx/>
              <a:buChar char="-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информационное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FontTx/>
              <a:buChar char="-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массовые мероприятия с обучающимися ОО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FontTx/>
              <a:buChar char="-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мониторинговое и аналитическое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FontTx/>
              <a:buChar char="-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сетевое взаимодействие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u="sng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     способствовать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повышению уровня профессиональной информационной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компетенции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библиотекарей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ОО в межкурсовой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endParaRPr lang="ru-RU" sz="1400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     пропагандировать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чтение, ресурсы библиотеки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ОО</a:t>
            </a:r>
            <a:endParaRPr lang="ru-RU" sz="1400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     прививать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 у обучающихся  к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чтению</a:t>
            </a:r>
            <a:endParaRPr lang="ru-RU" sz="1400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     развивать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творческое мышление, познавательные интересы и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способности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обучающихся</a:t>
            </a:r>
            <a:endParaRPr lang="ru-RU" sz="1400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     комплектовать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библиотечный фонд ОО в условиях обновления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ФПУ</a:t>
            </a:r>
            <a:endParaRPr lang="ru-RU" sz="1400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     продолжать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обмен опытом с городскими библиотеками в рамках стратегии развития </a:t>
            </a:r>
            <a:endParaRPr lang="ru-RU" sz="1400" b="1" dirty="0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библиотечного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дела до 2030 года.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u="sng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1400" b="1" u="sng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ru-RU" sz="1400" b="1" u="sng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    проведение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заседаний и семинаров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    осуществление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мониторингов 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    участие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конкурсах различных уровней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endParaRPr lang="ru-RU" sz="1400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Методическое направление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052736"/>
            <a:ext cx="8064896" cy="561662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964305">
                  <a:lumMod val="75000"/>
                </a:srgbClr>
              </a:buClr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b="1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Установочное информационно-методическое совещание ГМО библиотекарей общеобразовательных </a:t>
            </a:r>
            <a:r>
              <a:rPr lang="ru-RU" sz="16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организаций </a:t>
            </a:r>
            <a:r>
              <a:rPr lang="ru-RU" sz="16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«План работы ГМО библиотекарей общеобразовательных организаций на 2024/2025 учебный год. Задачи и приоритетные направления</a:t>
            </a:r>
            <a:r>
              <a:rPr lang="ru-RU" sz="16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solidFill>
                <a:srgbClr val="4F271C">
                  <a:satMod val="13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64305">
                  <a:lumMod val="75000"/>
                </a:srgbClr>
              </a:buClr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b="1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Семинар библиотекарей ОО «ФПУ. Обновление ФПУ. Дорожная карта  спланированных мероприятий по обеспечению учебными изданиями ОО для дальнейшей организованной работы в 2025 году. Алгоритм работа в АИС Книгозаказ». Издательства </a:t>
            </a:r>
            <a:r>
              <a:rPr lang="ru-RU" sz="16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АО «Просвещение», «Русское </a:t>
            </a:r>
            <a:r>
              <a:rPr lang="ru-RU" sz="16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слово», </a:t>
            </a:r>
            <a:r>
              <a:rPr lang="ru-RU" sz="16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«Вита-Пресс», </a:t>
            </a:r>
            <a:r>
              <a:rPr lang="ru-RU" sz="16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др.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64305">
                  <a:lumMod val="75000"/>
                </a:srgbClr>
              </a:buClr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Февраль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апрель </a:t>
            </a:r>
            <a:r>
              <a:rPr lang="ru-RU" sz="16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6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заказа ОО учебных изданий на 2024/2025 учебный год. Информационное сопровождение организации работы обеспечения и формирования заказа учебных изданий. Работа с Министерством образования и науки Нижегородской области по согласованию заказа учебных изданий, с издательствами по формированию муниципальных контрактов на поставку учебных </a:t>
            </a:r>
            <a:r>
              <a:rPr lang="ru-RU" sz="16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изданий</a:t>
            </a:r>
            <a:r>
              <a:rPr lang="ru-RU" sz="16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, МБУ «Центр обслуживания получателей бюджетных средств - образовательных учреждений</a:t>
            </a:r>
            <a:r>
              <a:rPr lang="ru-RU" sz="16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16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АИС Книгозаказ, </a:t>
            </a:r>
            <a:r>
              <a:rPr lang="ru-RU" sz="16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издательства </a:t>
            </a:r>
            <a:r>
              <a:rPr lang="ru-RU" sz="16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АО «Просвещение», «Русское слово», Вита-Пресс и др.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64305">
                  <a:lumMod val="75000"/>
                </a:srgbClr>
              </a:buClr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Май </a:t>
            </a:r>
            <a:r>
              <a:rPr lang="ru-RU" sz="16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Установочное </a:t>
            </a:r>
            <a:r>
              <a:rPr lang="ru-RU" sz="16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информационно-методическое совещание ГМО библиотекарей общеобразовательных организаций «Отчет о работе ГМО библиотекарей за 2024/2025 учебный год. Планирование работы ГМО на 2025/2026 учебный год</a:t>
            </a:r>
            <a:r>
              <a:rPr lang="ru-RU" sz="16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solidFill>
                <a:srgbClr val="4F271C">
                  <a:satMod val="13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64305">
                  <a:lumMod val="75000"/>
                </a:srgbClr>
              </a:buClr>
            </a:pPr>
            <a:endParaRPr lang="ru-RU" sz="1600" b="1" dirty="0" smtClean="0">
              <a:solidFill>
                <a:srgbClr val="4F271C">
                  <a:satMod val="13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600" b="1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>
              <a:lnSpc>
                <a:spcPct val="100000"/>
              </a:lnSpc>
              <a:spcBef>
                <a:spcPts val="0"/>
              </a:spcBef>
              <a:buNone/>
            </a:pPr>
            <a:endParaRPr lang="ru-RU" sz="1600" b="1" dirty="0" smtClean="0">
              <a:solidFill>
                <a:srgbClr val="4F271C">
                  <a:satMod val="13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lnSpc>
                <a:spcPct val="100000"/>
              </a:lnSpc>
              <a:spcBef>
                <a:spcPts val="0"/>
              </a:spcBef>
              <a:buClr>
                <a:srgbClr val="964305">
                  <a:lumMod val="75000"/>
                </a:srgbClr>
              </a:buClr>
              <a:buNone/>
            </a:pPr>
            <a:r>
              <a:rPr lang="ru-RU" sz="16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64305">
                  <a:lumMod val="75000"/>
                </a:srgbClr>
              </a:buClr>
              <a:buFont typeface="Arial" pitchFamily="34" charset="0"/>
              <a:buChar char="•"/>
            </a:pPr>
            <a:endParaRPr lang="ru-RU" sz="1600" b="1" dirty="0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64305">
                  <a:lumMod val="75000"/>
                </a:srgbClr>
              </a:buClr>
              <a:buFont typeface="Arial" pitchFamily="34" charset="0"/>
              <a:buChar char="•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64305">
                  <a:lumMod val="75000"/>
                </a:srgbClr>
              </a:buClr>
              <a:buFont typeface="Arial" pitchFamily="34" charset="0"/>
              <a:buChar char="•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rgbClr val="964305">
                  <a:lumMod val="75000"/>
                </a:srgbClr>
              </a:buClr>
              <a:buFont typeface="Arial" pitchFamily="34" charset="0"/>
              <a:buChar char="•"/>
            </a:pPr>
            <a:endParaRPr lang="ru-RU" sz="1600" b="1" dirty="0" smtClean="0">
              <a:solidFill>
                <a:srgbClr val="4F271C">
                  <a:satMod val="13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rgbClr val="964305">
                  <a:lumMod val="75000"/>
                </a:srgbClr>
              </a:buClr>
              <a:buFont typeface="Arial" pitchFamily="34" charset="0"/>
              <a:buChar char="•"/>
            </a:pPr>
            <a:endParaRPr lang="ru-RU" sz="1600" b="1" dirty="0" smtClean="0">
              <a:solidFill>
                <a:srgbClr val="4F271C">
                  <a:satMod val="13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31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Информационное направление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8100392" cy="561662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Обзоры новинок детской, подростковой литературы (в течение года, сайт Центра </a:t>
            </a:r>
            <a:r>
              <a:rPr lang="en-US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http://tsemiims.ru/node/227?theme=minjust</a:t>
            </a:r>
            <a:r>
              <a:rPr lang="en-US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#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ссылки в Viber)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о новых учебниках, учебных пособиях от Министерства просвещения РФ, ведущих издательств России: вебинары, презентации, рекомендательные письма, документы (в течение года, сайт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Центра </a:t>
            </a:r>
            <a:r>
              <a:rPr lang="en-US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http://tsemiims.ru/node/227?theme=minjust</a:t>
            </a:r>
            <a:r>
              <a:rPr lang="en-US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#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ссылки в Viber)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Информационный материал о знаменательных и памятных датах 2024/2025 учебного года, объявленные в РФ, юбилеях писателей для организации и проведения мероприятий в ОО (в течение года, сайт Центра</a:t>
            </a: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http://tsemiims.ru/node/273?theme=minjust</a:t>
            </a:r>
            <a:r>
              <a:rPr lang="en-US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#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ссылки в Viber)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профессиональной компетенции школьных библиотекарей в межкурсовой период: </a:t>
            </a:r>
          </a:p>
          <a:p>
            <a:pPr marL="82296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- рекомендательные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списки книг, статей из профессиональных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2296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журналов  по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вопросам профессиональной деятельности школьного </a:t>
            </a:r>
          </a:p>
          <a:p>
            <a:pPr marL="82296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библиотекаря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течение года, сайт Центра </a:t>
            </a:r>
            <a:endParaRPr lang="ru-RU" sz="1800" dirty="0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800" b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18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    </a:t>
            </a:r>
            <a:r>
              <a:rPr lang="en-US" sz="18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en-US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://tsemiims.ru/node/223?theme=minjust</a:t>
            </a:r>
            <a:r>
              <a:rPr lang="en-US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#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) </a:t>
            </a:r>
            <a:endParaRPr lang="ru-RU" sz="1800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- консультации (дистанционно, очно МБУ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ДПО ЦЭМиИМС, улица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2296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Гагарина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д.3, 4 этаж, каб.45,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25-07-00, электронная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почта</a:t>
            </a:r>
          </a:p>
          <a:p>
            <a:pPr marL="82296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rubtsov4.val@yandex.ru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Viber </a:t>
            </a:r>
          </a:p>
          <a:p>
            <a:pPr marL="82296" indent="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ru-RU" sz="18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1800" b="1" dirty="0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79208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Массовые мероприятия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578200" cy="5400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Октябрь. </a:t>
            </a:r>
            <a:r>
              <a:rPr lang="ru-RU" sz="2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Международный месячник </a:t>
            </a:r>
            <a:r>
              <a:rPr lang="ru-RU" sz="20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школьных </a:t>
            </a:r>
            <a:r>
              <a:rPr lang="ru-RU" sz="2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библиотек </a:t>
            </a:r>
            <a:r>
              <a:rPr lang="ru-RU" sz="2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«Школьные </a:t>
            </a:r>
            <a:r>
              <a:rPr lang="ru-RU" sz="20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библиотеки: связующие звенья сообществ»</a:t>
            </a:r>
            <a:endParaRPr lang="ru-RU" sz="2000" b="1" dirty="0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Октябрь.</a:t>
            </a:r>
            <a:r>
              <a:rPr lang="ru-RU" sz="2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Акция «Единый день чтения». </a:t>
            </a:r>
            <a:r>
              <a:rPr lang="ru-RU" sz="2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Сетевое взаимодействие в </a:t>
            </a:r>
            <a:r>
              <a:rPr lang="ru-RU" sz="20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рамках совместной деятельности с МБУ «ЦБС» Центральная детская библиотека им. А.П. </a:t>
            </a:r>
            <a:r>
              <a:rPr lang="ru-RU" sz="2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Гайдара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Октябрь - ноябрь.</a:t>
            </a:r>
            <a:r>
              <a:rPr lang="ru-RU" sz="2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Турнир по библиотечно-библиографическим знаниям среди учеников 4 классов «БиблиоЗнайка». Сетевое взаимодействие в рамках совместной деятельности с МБУ «ЦБС» Центральная детская библиотека им. А.П. </a:t>
            </a:r>
            <a:r>
              <a:rPr lang="ru-RU" sz="2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Гайдара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Февраль – апрель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Городской творческий конкурс среди обучающихся ОО «Салют, Победа 80</a:t>
            </a:r>
            <a:r>
              <a:rPr lang="ru-RU" sz="2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!»</a:t>
            </a:r>
            <a:endParaRPr lang="ru-RU" sz="20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Март.</a:t>
            </a:r>
            <a:r>
              <a:rPr lang="ru-RU" sz="2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Неделя </a:t>
            </a:r>
            <a:r>
              <a:rPr lang="ru-RU" sz="20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детской </a:t>
            </a:r>
            <a:r>
              <a:rPr lang="ru-RU" sz="2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книги . Городской и областной литературно-исследовательские конкурсы в рамках Недели детской </a:t>
            </a:r>
            <a:r>
              <a:rPr lang="ru-RU" sz="20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книги. В рамках совместной деятельности с МБУ «ЦБС» Центральная детская библиотека им. А.П. Гайдара</a:t>
            </a:r>
            <a:endParaRPr lang="ru-RU" sz="2000" dirty="0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Март – апрель. </a:t>
            </a:r>
            <a:r>
              <a:rPr lang="ru-RU" sz="2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Всероссийская </a:t>
            </a:r>
            <a:r>
              <a:rPr lang="ru-RU" sz="20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акция «Единый день чтения». </a:t>
            </a:r>
            <a:endParaRPr lang="ru-RU" sz="2000" dirty="0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Мониторинговое и  аналитическое направления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7214" y="1441456"/>
            <a:ext cx="7498080" cy="515589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Сентябрь.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обеспеченности учебниками по окончанию сроков поставки учебников в общеобразовательные организации в 2024 году. АИС Книгозаказ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Октябрь.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обеспеченности учебниками. ЕИО,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НИРО</a:t>
            </a:r>
            <a:endParaRPr lang="ru-RU" sz="18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Ноябрь.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выполнения в 2024 году основных показателей деятельности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библиотек.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ЕИО НИРО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Март.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кадровой потребности в библиотечной сфере. ЕИО НИРО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Май 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август.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фактической поставки учебников в ОО города на основании муниципальных контрактов в 2025 году: АИС «Книгозаказ»,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издательства</a:t>
            </a:r>
            <a:endParaRPr lang="ru-RU" sz="18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Июнь.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обеспеченности учебниками на следующий учебный год. ЕИО НИРО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течение года. Обратная связь.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Отчеты</a:t>
            </a:r>
            <a:r>
              <a:rPr lang="ru-RU" sz="1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фотоотчеты о проведенных городских </a:t>
            </a: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мероприятиях</a:t>
            </a:r>
            <a:endParaRPr lang="ru-RU" sz="18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67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658" y="30907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4F271C">
                    <a:satMod val="130000"/>
                  </a:srgbClr>
                </a:solidFill>
              </a:rPr>
              <a:t>Федеральный перечень учебников. Нормативные документы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848" y="764704"/>
            <a:ext cx="8565770" cy="561662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82000"/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перечень учебников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ссылка сайт Центра 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tsemiims.ru/node/222?theme=minjust#overlay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82000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21 сентября 2022 г. № 858 "Об утверждении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деятельность, и установления предельного срока использования исключенных учебников"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(зарегистрирован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21.06.2024 № 78626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82000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21 июля 2023 г. № 556 (зарегистрирован Министерством юстиции Российской    Федерации    28    июля    2023    г.,    регистрационный   №    74502) "О внесении изменений в приложение №1 и №2 к приказу министерства просвещения РФ от 21.09.2022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858 "Об утверждении федерального перечня учебников»</a:t>
            </a:r>
            <a:endParaRPr lang="ru-RU" sz="1400" b="1" dirty="0" smtClean="0">
              <a:solidFill>
                <a:schemeClr val="tx2">
                  <a:satMod val="13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82000"/>
            </a:pP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Федерации от 21 февраля 2024 г. № 119 (зарегистрирован Министерством юстиции Российской Федерации 22 марта 2024 г., регистрационный №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77603) «О внесении изменений в приложения № 1 и № 2 к приказу Министерства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Российской Федерации от 21 сентября 2022 г. № 858 "Об утверждении федерального перечня 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учебников»</a:t>
            </a:r>
            <a:endParaRPr lang="ru-RU" sz="1400" b="1" dirty="0">
              <a:solidFill>
                <a:schemeClr val="tx2">
                  <a:satMod val="13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82000"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21.05.2024 № 347 "О внесении изменений в приказ Министерства просвещения Российской Федерации от 21 сентября 2022 г. № 858 "Об утверждении федерального перечня учебников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1400" b="1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Центра от 20.08.2024 № Сл-150-17-001-718343/24</a:t>
            </a: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schemeClr val="tx2">
                  <a:satMod val="13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7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4255</Words>
  <Application>Microsoft Office PowerPoint</Application>
  <PresentationFormat>Экран (4:3)</PresentationFormat>
  <Paragraphs>332</Paragraphs>
  <Slides>20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Информационно-методический семинар городского методического объединения библиотекарей общеобразовательных организаций «План работы ГМО библиотекарей ОО на 2024/2025 учебный год. Задачи и приоритетные направления»</vt:lpstr>
      <vt:lpstr>План совещания</vt:lpstr>
      <vt:lpstr>Отчет о работе ГМО библиотекарей ОО за 2023/2024 учебный год </vt:lpstr>
      <vt:lpstr>План работы ГМО библиотекарей ОО на 2024/2025 учебный год</vt:lpstr>
      <vt:lpstr>Методическое направление</vt:lpstr>
      <vt:lpstr>Информационное направление</vt:lpstr>
      <vt:lpstr>Массовые мероприятия</vt:lpstr>
      <vt:lpstr>Мониторинговое и  аналитическое направления</vt:lpstr>
      <vt:lpstr>Федеральный перечень учебников. Нормативные документы</vt:lpstr>
      <vt:lpstr>Федеральный перечень учебников. Нормативные документы</vt:lpstr>
      <vt:lpstr>Федеральный список экстремистских материалов</vt:lpstr>
      <vt:lpstr>Планирование работы школьной библиотеки</vt:lpstr>
      <vt:lpstr>Основные документы в библиотеке общеобразовательной организации</vt:lpstr>
      <vt:lpstr>Основные документы в библиотеке общеобразовательной организации</vt:lpstr>
      <vt:lpstr>Основные документы в библиотеке общеобразовательной организации </vt:lpstr>
      <vt:lpstr>Курсовая подготовка</vt:lpstr>
      <vt:lpstr>Цифровые технологии в работе ШБ</vt:lpstr>
      <vt:lpstr>Аттестация </vt:lpstr>
      <vt:lpstr>Методический совет ГМО библиотекарей ОО</vt:lpstr>
      <vt:lpstr>Информационные ресурсы  МБУ ДПО ЦЭМиИМС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2016-01-15T05:45:39Z</dcterms:created>
  <dcterms:modified xsi:type="dcterms:W3CDTF">2024-09-26T11:20:16Z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