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4" r:id="rId5"/>
    <p:sldId id="270" r:id="rId6"/>
    <p:sldId id="269" r:id="rId7"/>
    <p:sldId id="271" r:id="rId8"/>
    <p:sldId id="272" r:id="rId9"/>
    <p:sldId id="273" r:id="rId10"/>
    <p:sldId id="257" r:id="rId11"/>
    <p:sldId id="260" r:id="rId12"/>
    <p:sldId id="259" r:id="rId13"/>
    <p:sldId id="261" r:id="rId14"/>
    <p:sldId id="262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C33"/>
    <a:srgbClr val="EEF3BC"/>
    <a:srgbClr val="FBFDF1"/>
    <a:srgbClr val="9DC222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9EDA2-A274-4CD0-AEFF-5E643CB91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AB336A-F1AB-4A8C-8FB4-CA487F1F6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8005CA-C6F3-4297-94BC-1342BBDD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19BA26-95F3-43CC-A51A-69023F18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8C108F-F934-4CD6-8C0F-4A9E9DCD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0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0DEA3-DD28-4093-9C15-DFD1F2DF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69C9B6-561B-4323-A1A7-4801E4EB3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1D3A35-E17F-4415-A4C1-41DA15FB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715CB-67AD-4C44-9827-F7B4444F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61F03E-599B-4A35-B302-D8626548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2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CB1CAE-EF56-4900-A2E4-565924110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A525EC-EB78-4E1C-92F6-CFE24EE7E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F0345-B1CA-4833-9306-63E7E5A3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188824-C183-4C3C-AFF9-CD3A4987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9EA58A-670F-41D0-901E-BECB77E0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9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974AE-7D50-48FD-9F1A-6F2B32C8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5376E-A0D8-4C48-A619-59A83CF7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94BD9-910E-445C-B25A-B27F1B95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1E322-2E39-49D9-AE82-452A5E70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FB0C18-EE7B-45AA-BB67-FDDD882A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0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7D0C9-D581-4FC5-8665-C73928088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60AA4-5CCD-4F57-95BA-C3DFE5668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B55F45-5A94-45FD-A28F-F5B96E26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7E0B91-DDCC-4C58-9682-68110679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67A25A-2DCE-49A1-95D8-EA403E6B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4EE79-C2DD-4946-9DF6-DF26FC3D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86D21-BF60-4846-885F-5761096A9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E5B93C-1CE8-4DEE-9349-6562ADFAF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1CC35B-E404-42BA-953B-D77ACB78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6DB22F-189B-4684-93EF-C0530501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C8D4ED-BD99-40BF-8889-CC75BF5B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9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FF432-B3D1-4E3D-AE18-A9DD0ED0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C26AA3-28B8-4DDF-A155-FAB13AC48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72C4F8-CB1D-4EDA-B1FF-0FA02DBFD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574808-F04F-4247-8686-B1C4732C4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67D009-0914-409B-8BDF-50CB3E14D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C4CC42-556E-4B70-B329-32257F89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D53228F-2DA1-4076-8362-7EF11F8E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899685-09D6-4D41-82B4-0EDA9D0B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3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FF43C-E8E1-4CF4-9FFD-C035A336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75DF99-15E2-40EB-B3CA-017BEA13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3F000C-5CFE-416E-964E-780CA68E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0B5EDF-CE53-4A06-A19F-EAF309C4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03246-5400-42BE-82C4-9A342A4E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4ABD38-7C0A-48E2-AB67-4FBE4605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F488F6-509A-4451-8877-A6FC30AB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B0308-880B-4679-864F-A5AC015E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39076D-200A-4B55-8C2A-5F1CDC79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08DE6-0172-4376-88BD-D0219CB6D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AC1BA1-5430-4F4B-A3DD-32981510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AE4AA7-70FF-4432-B024-89CBD8FB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7ED434-D854-4F3A-A3CA-1C99AE8B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1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5A21F-00C7-4BDA-8BB5-B4C4DFAA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CE81E1-C626-4C47-8F52-6600A3AC3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6B51C-22FF-41B7-8188-1152AEA13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4AF9AB-FEE9-4817-B54C-0F7578A3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5D3538-B367-4EDF-B40B-7631116D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6582CC-4510-44FD-8C5E-F1C9DC1F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8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B247A-1D37-4AE5-9E9A-28E64488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09F39F-336B-441F-A8D0-C540BD2BA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0B669-DDB5-42DD-A03E-723467A75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B6EB-B0BF-4BDD-9605-DD460C24A95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27CBBE-C838-4E70-AA0C-B37B02639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746AD7-E15A-42A6-94E4-4CDDFA5A0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7BB4-2767-433F-8AD1-0944EA7B3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7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>
            <a:off x="520004" y="3824748"/>
            <a:ext cx="4780467" cy="2827882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E3B993B-01C5-4988-993E-9338420B2B93}"/>
              </a:ext>
            </a:extLst>
          </p:cNvPr>
          <p:cNvSpPr txBox="1">
            <a:spLocks/>
          </p:cNvSpPr>
          <p:nvPr/>
        </p:nvSpPr>
        <p:spPr>
          <a:xfrm>
            <a:off x="520385" y="1292405"/>
            <a:ext cx="8103229" cy="1656857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u-RU" sz="4900" b="1" dirty="0">
                <a:latin typeface="Comic Sans MS" panose="030F0702030302020204" pitchFamily="66" charset="0"/>
              </a:rPr>
              <a:t>Теоретические аспекты взаимодействия </a:t>
            </a:r>
          </a:p>
          <a:p>
            <a:pPr algn="r">
              <a:lnSpc>
                <a:spcPct val="100000"/>
              </a:lnSpc>
            </a:pPr>
            <a:r>
              <a:rPr lang="ru-RU" sz="4900" b="1" dirty="0">
                <a:latin typeface="Comic Sans MS" panose="030F0702030302020204" pitchFamily="66" charset="0"/>
              </a:rPr>
              <a:t>семьи и школы</a:t>
            </a:r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D59AA6-3BB8-4A84-8AD0-B123F2E1ED1F}"/>
              </a:ext>
            </a:extLst>
          </p:cNvPr>
          <p:cNvSpPr txBox="1">
            <a:spLocks/>
          </p:cNvSpPr>
          <p:nvPr/>
        </p:nvSpPr>
        <p:spPr>
          <a:xfrm>
            <a:off x="2910238" y="3390679"/>
            <a:ext cx="5713376" cy="21749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2A4C396-8804-4596-AB09-B85319014E1B}"/>
              </a:ext>
            </a:extLst>
          </p:cNvPr>
          <p:cNvSpPr txBox="1">
            <a:spLocks/>
          </p:cNvSpPr>
          <p:nvPr/>
        </p:nvSpPr>
        <p:spPr>
          <a:xfrm>
            <a:off x="4827639" y="4737166"/>
            <a:ext cx="3864801" cy="16568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ru-RU" sz="2000" dirty="0" err="1">
                <a:latin typeface="Comic Sans MS" panose="030F0702030302020204" pitchFamily="66" charset="0"/>
              </a:rPr>
              <a:t>Аминева</a:t>
            </a:r>
            <a:r>
              <a:rPr lang="ru-RU" sz="2000" dirty="0">
                <a:latin typeface="Comic Sans MS" panose="030F0702030302020204" pitchFamily="66" charset="0"/>
              </a:rPr>
              <a:t> Татьяна Викторовна,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Comic Sans MS" panose="030F0702030302020204" pitchFamily="66" charset="0"/>
              </a:rPr>
              <a:t>учитель начальных классов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Comic Sans MS" panose="030F0702030302020204" pitchFamily="66" charset="0"/>
              </a:rPr>
              <a:t>высшей категории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Comic Sans MS" panose="030F0702030302020204" pitchFamily="66" charset="0"/>
              </a:rPr>
              <a:t> МБОУ школа  № 40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7399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015301" y="4814833"/>
            <a:ext cx="2410944" cy="1558344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609600" y="467044"/>
            <a:ext cx="8087869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Этапы построения партнерских отношений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67523DA-876F-4BB9-92F8-3AB7E0275468}"/>
              </a:ext>
            </a:extLst>
          </p:cNvPr>
          <p:cNvSpPr/>
          <p:nvPr/>
        </p:nvSpPr>
        <p:spPr>
          <a:xfrm>
            <a:off x="465176" y="1487593"/>
            <a:ext cx="2527729" cy="76399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1.Знакомство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AB661A2-5320-40BD-8FFE-95CB6363F28F}"/>
              </a:ext>
            </a:extLst>
          </p:cNvPr>
          <p:cNvSpPr/>
          <p:nvPr/>
        </p:nvSpPr>
        <p:spPr>
          <a:xfrm>
            <a:off x="3308134" y="1487593"/>
            <a:ext cx="2527729" cy="763993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2.Совместная деятельность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F10F59A-F1C2-472F-9056-11D3D7BB694E}"/>
              </a:ext>
            </a:extLst>
          </p:cNvPr>
          <p:cNvSpPr/>
          <p:nvPr/>
        </p:nvSpPr>
        <p:spPr>
          <a:xfrm>
            <a:off x="6151095" y="1487593"/>
            <a:ext cx="2527729" cy="76399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3.Партнёрство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0887389-CA3F-4432-9039-4A3F19CBA4A3}"/>
              </a:ext>
            </a:extLst>
          </p:cNvPr>
          <p:cNvCxnSpPr>
            <a:cxnSpLocks/>
          </p:cNvCxnSpPr>
          <p:nvPr/>
        </p:nvCxnSpPr>
        <p:spPr>
          <a:xfrm>
            <a:off x="6015301" y="1163237"/>
            <a:ext cx="1191744" cy="219283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AB9CD33-A940-4263-9886-D76CE3C82B9E}"/>
              </a:ext>
            </a:extLst>
          </p:cNvPr>
          <p:cNvCxnSpPr>
            <a:cxnSpLocks/>
          </p:cNvCxnSpPr>
          <p:nvPr/>
        </p:nvCxnSpPr>
        <p:spPr>
          <a:xfrm flipH="1">
            <a:off x="1644444" y="1181696"/>
            <a:ext cx="1069259" cy="200824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267DE584-F7A0-4A18-AFAC-5C194F272760}"/>
              </a:ext>
            </a:extLst>
          </p:cNvPr>
          <p:cNvCxnSpPr>
            <a:cxnSpLocks/>
          </p:cNvCxnSpPr>
          <p:nvPr/>
        </p:nvCxnSpPr>
        <p:spPr>
          <a:xfrm flipH="1">
            <a:off x="4157005" y="1162613"/>
            <a:ext cx="414994" cy="219907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68D73091-69A9-4743-975A-76B8ED975C25}"/>
              </a:ext>
            </a:extLst>
          </p:cNvPr>
          <p:cNvSpPr/>
          <p:nvPr/>
        </p:nvSpPr>
        <p:spPr>
          <a:xfrm>
            <a:off x="6151094" y="2390099"/>
            <a:ext cx="2527729" cy="2333969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 организация различных форм взаимодействия по инициативе и под руководством родителей.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0C3FD34-572E-4A91-B306-CF10DCF7EDD7}"/>
              </a:ext>
            </a:extLst>
          </p:cNvPr>
          <p:cNvSpPr/>
          <p:nvPr/>
        </p:nvSpPr>
        <p:spPr>
          <a:xfrm>
            <a:off x="376263" y="2404515"/>
            <a:ext cx="2616642" cy="2319553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-психолого-педагогическое изучение семьи;</a:t>
            </a:r>
          </a:p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  <a:hlinkClick r:id="rId3" action="ppaction://hlinksldjump"/>
              </a:rPr>
              <a:t>анкетирование</a:t>
            </a:r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-целеполагание;</a:t>
            </a:r>
          </a:p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-моделирование совместной работы.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FD6B710-E80F-4DF3-90D0-68C038AF7D30}"/>
              </a:ext>
            </a:extLst>
          </p:cNvPr>
          <p:cNvSpPr/>
          <p:nvPr/>
        </p:nvSpPr>
        <p:spPr>
          <a:xfrm>
            <a:off x="3308133" y="2459384"/>
            <a:ext cx="2527729" cy="2333969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-организация различных форм взаимодействия под четким руководство классного руководителя.</a:t>
            </a:r>
          </a:p>
        </p:txBody>
      </p:sp>
    </p:spTree>
    <p:extLst>
      <p:ext uri="{BB962C8B-B14F-4D97-AF65-F5344CB8AC3E}">
        <p14:creationId xmlns:p14="http://schemas.microsoft.com/office/powerpoint/2010/main" val="157124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015301" y="4814833"/>
            <a:ext cx="2410944" cy="1558344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609600" y="467044"/>
            <a:ext cx="8087869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Группы родителей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67523DA-876F-4BB9-92F8-3AB7E0275468}"/>
              </a:ext>
            </a:extLst>
          </p:cNvPr>
          <p:cNvSpPr/>
          <p:nvPr/>
        </p:nvSpPr>
        <p:spPr>
          <a:xfrm>
            <a:off x="465176" y="1487593"/>
            <a:ext cx="2527729" cy="76399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Лидеры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AB661A2-5320-40BD-8FFE-95CB6363F28F}"/>
              </a:ext>
            </a:extLst>
          </p:cNvPr>
          <p:cNvSpPr/>
          <p:nvPr/>
        </p:nvSpPr>
        <p:spPr>
          <a:xfrm>
            <a:off x="3308134" y="1487593"/>
            <a:ext cx="2527729" cy="763993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Исполнители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F10F59A-F1C2-472F-9056-11D3D7BB694E}"/>
              </a:ext>
            </a:extLst>
          </p:cNvPr>
          <p:cNvSpPr/>
          <p:nvPr/>
        </p:nvSpPr>
        <p:spPr>
          <a:xfrm>
            <a:off x="6151095" y="1487593"/>
            <a:ext cx="2527729" cy="76399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Критические наблюдатели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0887389-CA3F-4432-9039-4A3F19CBA4A3}"/>
              </a:ext>
            </a:extLst>
          </p:cNvPr>
          <p:cNvCxnSpPr>
            <a:cxnSpLocks/>
          </p:cNvCxnSpPr>
          <p:nvPr/>
        </p:nvCxnSpPr>
        <p:spPr>
          <a:xfrm>
            <a:off x="6015301" y="1163237"/>
            <a:ext cx="1191744" cy="219283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AB9CD33-A940-4263-9886-D76CE3C82B9E}"/>
              </a:ext>
            </a:extLst>
          </p:cNvPr>
          <p:cNvCxnSpPr>
            <a:cxnSpLocks/>
          </p:cNvCxnSpPr>
          <p:nvPr/>
        </p:nvCxnSpPr>
        <p:spPr>
          <a:xfrm flipH="1">
            <a:off x="1644444" y="1181696"/>
            <a:ext cx="1069259" cy="200824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267DE584-F7A0-4A18-AFAC-5C194F272760}"/>
              </a:ext>
            </a:extLst>
          </p:cNvPr>
          <p:cNvCxnSpPr>
            <a:cxnSpLocks/>
          </p:cNvCxnSpPr>
          <p:nvPr/>
        </p:nvCxnSpPr>
        <p:spPr>
          <a:xfrm flipH="1">
            <a:off x="4157005" y="1162613"/>
            <a:ext cx="414994" cy="219907"/>
          </a:xfrm>
          <a:prstGeom prst="straightConnector1">
            <a:avLst/>
          </a:prstGeom>
          <a:ln>
            <a:solidFill>
              <a:srgbClr val="9DC22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68D73091-69A9-4743-975A-76B8ED975C25}"/>
              </a:ext>
            </a:extLst>
          </p:cNvPr>
          <p:cNvSpPr/>
          <p:nvPr/>
        </p:nvSpPr>
        <p:spPr>
          <a:xfrm>
            <a:off x="6151094" y="2390099"/>
            <a:ext cx="2527729" cy="2333969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Равнодушные, живущие по принципу «меня воспитывали так же»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0C3FD34-572E-4A91-B306-CF10DCF7EDD7}"/>
              </a:ext>
            </a:extLst>
          </p:cNvPr>
          <p:cNvSpPr/>
          <p:nvPr/>
        </p:nvSpPr>
        <p:spPr>
          <a:xfrm>
            <a:off x="376263" y="2404515"/>
            <a:ext cx="2616642" cy="2319553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Умеют и с удовольствием участвуют в образовательном процессе, видят ценность любой работы школы.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CA3909D9-7504-4A85-B051-553C7D4DDFA3}"/>
              </a:ext>
            </a:extLst>
          </p:cNvPr>
          <p:cNvSpPr/>
          <p:nvPr/>
        </p:nvSpPr>
        <p:spPr>
          <a:xfrm>
            <a:off x="3263677" y="2404515"/>
            <a:ext cx="2616642" cy="2319553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Принимают участие при условии значимой мотивации.</a:t>
            </a:r>
          </a:p>
        </p:txBody>
      </p:sp>
      <p:sp>
        <p:nvSpPr>
          <p:cNvPr id="5" name="Управляющая кнопка: возврат 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DC1689F-BE75-4A39-9199-A5EEEB1DB005}"/>
              </a:ext>
            </a:extLst>
          </p:cNvPr>
          <p:cNvSpPr/>
          <p:nvPr/>
        </p:nvSpPr>
        <p:spPr>
          <a:xfrm>
            <a:off x="717755" y="5968181"/>
            <a:ext cx="609600" cy="422775"/>
          </a:xfrm>
          <a:prstGeom prst="actionButtonReturn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9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3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Признание за семьей права на обучение и воспитание детей пред всеми другими лицами;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Принятие семейной воспитательной среды как составной части воспитательного процесса класса;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Понимание значимости для ребенка сложившихся семейных ценностей как приоритетных;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Партнерские отношения семьи и учреждения образования в воспитательной работе;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Максимальная поддержка деятельности родителей, содействующих формированию у ребенка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   социальных норм, нравственных ценностей.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Уважение, равенство, партнерство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   и доброжелательность.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Принципы взаимодействия с семьёй</a:t>
            </a:r>
          </a:p>
        </p:txBody>
      </p:sp>
    </p:spTree>
    <p:extLst>
      <p:ext uri="{BB962C8B-B14F-4D97-AF65-F5344CB8AC3E}">
        <p14:creationId xmlns:p14="http://schemas.microsoft.com/office/powerpoint/2010/main" val="2161335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психолого-педагогическое просвещение родителей;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анкетирование родителей учащихся с целью выявления определённых целей и потребностей;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организация встреч родителей со специалистами социально-педагогической и психологической  службы учреждения образования;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оперативное информирование родителей о поведении ребенка, снижении успеваемости;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широкий обмен успешным опытом семейного воспитания.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Условия эффективности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57527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качественное образование учащихся;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разностороннее и гармоничное развитие личности;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самоактуализация и профессиональная востребованность личности.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методическое обеспечение процесса взаимодействия семьи и школы;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организационная деятельность по </a:t>
            </a:r>
            <a:r>
              <a:rPr lang="ru-RU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самопросвещению</a:t>
            </a: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, самообразованию родителей в области специальных (педагогических, психологических) знаний;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расширение сферы, разнообразие форм </a:t>
            </a:r>
          </a:p>
          <a:p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   и форматов взаимодействия родителей.</a:t>
            </a:r>
            <a:r>
              <a:rPr lang="ru-RU" dirty="0"/>
              <a:t>..</a:t>
            </a: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597445" y="5191109"/>
            <a:ext cx="1828800" cy="1182068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658761" y="467044"/>
            <a:ext cx="7836310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Критерии эффективности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74370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Родителям нужна поддержка и совет. Создайте необходимые условия для общения.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Не старайтесь </a:t>
            </a:r>
            <a:r>
              <a:rPr lang="ru-RU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назидать</a:t>
            </a: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и поучать.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Давайте возможность высказаться.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Разговор с родителями не должен стать достоянием общественности.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Не говорите родителю о его ребенке только плохое.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Родители, принимающие активное участие в жизни класса, должны быть отмечены классным руководителем и администрацией школы.</a:t>
            </a:r>
          </a:p>
          <a:p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597445" y="5191109"/>
            <a:ext cx="1828800" cy="1182068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658761" y="467044"/>
            <a:ext cx="7836310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Правила эффективного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219966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>
            <a:off x="520004" y="3824748"/>
            <a:ext cx="4780467" cy="2827882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E3B993B-01C5-4988-993E-9338420B2B93}"/>
              </a:ext>
            </a:extLst>
          </p:cNvPr>
          <p:cNvSpPr txBox="1">
            <a:spLocks/>
          </p:cNvSpPr>
          <p:nvPr/>
        </p:nvSpPr>
        <p:spPr>
          <a:xfrm>
            <a:off x="1297134" y="2749942"/>
            <a:ext cx="6912802" cy="90018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900" b="1" dirty="0">
                <a:latin typeface="Comic Sans MS" panose="030F0702030302020204" pitchFamily="66" charset="0"/>
              </a:rPr>
              <a:t>Спасибо за внимание!</a:t>
            </a:r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D59AA6-3BB8-4A84-8AD0-B123F2E1ED1F}"/>
              </a:ext>
            </a:extLst>
          </p:cNvPr>
          <p:cNvSpPr txBox="1">
            <a:spLocks/>
          </p:cNvSpPr>
          <p:nvPr/>
        </p:nvSpPr>
        <p:spPr>
          <a:xfrm>
            <a:off x="2910238" y="3390679"/>
            <a:ext cx="5713376" cy="21749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2A4C396-8804-4596-AB09-B85319014E1B}"/>
              </a:ext>
            </a:extLst>
          </p:cNvPr>
          <p:cNvSpPr txBox="1">
            <a:spLocks/>
          </p:cNvSpPr>
          <p:nvPr/>
        </p:nvSpPr>
        <p:spPr>
          <a:xfrm>
            <a:off x="4827639" y="4737166"/>
            <a:ext cx="3864801" cy="16568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2930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-22849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E3B993B-01C5-4988-993E-9338420B2B93}"/>
              </a:ext>
            </a:extLst>
          </p:cNvPr>
          <p:cNvSpPr txBox="1">
            <a:spLocks/>
          </p:cNvSpPr>
          <p:nvPr/>
        </p:nvSpPr>
        <p:spPr>
          <a:xfrm>
            <a:off x="3814916" y="617981"/>
            <a:ext cx="4965291" cy="557634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00" dirty="0">
                <a:latin typeface="Comic Sans MS" panose="030F0702030302020204" pitchFamily="66" charset="0"/>
              </a:rPr>
              <a:t>«В семье закладываются корни, из которых вырастают потом и ветви, и цветы, и плоды. </a:t>
            </a:r>
          </a:p>
          <a:p>
            <a:pPr>
              <a:lnSpc>
                <a:spcPct val="100000"/>
              </a:lnSpc>
            </a:pPr>
            <a:r>
              <a:rPr lang="ru-RU" sz="3000" dirty="0">
                <a:latin typeface="Comic Sans MS" panose="030F0702030302020204" pitchFamily="66" charset="0"/>
              </a:rPr>
              <a:t>На моральном здоровье семьи строится  педагогическая мудрость школы»</a:t>
            </a:r>
          </a:p>
          <a:p>
            <a:pPr>
              <a:lnSpc>
                <a:spcPct val="100000"/>
              </a:lnSpc>
            </a:pPr>
            <a:r>
              <a:rPr lang="ru-RU" sz="3000" dirty="0">
                <a:latin typeface="Comic Sans MS" panose="030F0702030302020204" pitchFamily="66" charset="0"/>
              </a:rPr>
              <a:t>          </a:t>
            </a:r>
          </a:p>
          <a:p>
            <a:pPr>
              <a:lnSpc>
                <a:spcPct val="100000"/>
              </a:lnSpc>
            </a:pPr>
            <a:r>
              <a:rPr lang="ru-RU" sz="3000" dirty="0">
                <a:latin typeface="Comic Sans MS" panose="030F0702030302020204" pitchFamily="66" charset="0"/>
              </a:rPr>
              <a:t>         В. А. Сухомлинский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D59AA6-3BB8-4A84-8AD0-B123F2E1ED1F}"/>
              </a:ext>
            </a:extLst>
          </p:cNvPr>
          <p:cNvSpPr txBox="1">
            <a:spLocks/>
          </p:cNvSpPr>
          <p:nvPr/>
        </p:nvSpPr>
        <p:spPr>
          <a:xfrm>
            <a:off x="2910238" y="3390679"/>
            <a:ext cx="5713376" cy="21749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276A31-75F9-4FEC-9C70-23294D9992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 l="28323" t="12760" r="28667" b="6380"/>
          <a:stretch/>
        </p:blipFill>
        <p:spPr>
          <a:xfrm>
            <a:off x="451560" y="822726"/>
            <a:ext cx="3465790" cy="52125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E9CF87F-3096-4230-924E-0AD9E85E83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508955" y="5151766"/>
            <a:ext cx="1976284" cy="127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Единый субъект воспитания;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Общие цели и задачи воспитания детей;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необходимость согласованности действий педагогов и родителей;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Возможность взаимного обогащения семей, классного и школьного коллективов, каждого участника взаимодействия.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Обстоятельства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76687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Цель: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создание благоприятных условий для полноценного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социального становления, воспитания и обучения детей.</a:t>
            </a:r>
          </a:p>
          <a:p>
            <a:pPr lvl="0"/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Задачи: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формирование у родителей правильных представлений своей роли в воспитании ребенка;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формирование субъективной позиции родителей в работе школы и класса;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формирование психолого-педагогической культуры родителей;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развитие отношений уважения и доверия между родителями и детьми;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индивидуальная консультативная поддержка родителей по актуальным проблемам взаимоотношений с ребенком.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4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29497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3714134" y="5055843"/>
            <a:ext cx="1715729" cy="1108983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588097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Причины конфликтов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57401B8-1D34-4EBF-98E8-94D08E6292D2}"/>
              </a:ext>
            </a:extLst>
          </p:cNvPr>
          <p:cNvSpPr/>
          <p:nvPr/>
        </p:nvSpPr>
        <p:spPr>
          <a:xfrm>
            <a:off x="412955" y="1446202"/>
            <a:ext cx="3200400" cy="4718624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Учителя: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-Отсутствие интереса у родителей </a:t>
            </a: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к школьной жизни своих детей: </a:t>
            </a: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-Плохое воспитание, отсутствие моральных ценностей; </a:t>
            </a: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-Пассивность.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18778C4-F4D4-4994-8B94-A20018816CF9}"/>
              </a:ext>
            </a:extLst>
          </p:cNvPr>
          <p:cNvSpPr/>
          <p:nvPr/>
        </p:nvSpPr>
        <p:spPr>
          <a:xfrm>
            <a:off x="5530645" y="1446202"/>
            <a:ext cx="3200400" cy="4718624"/>
          </a:xfrm>
          <a:prstGeom prst="roundRect">
            <a:avLst/>
          </a:prstGeom>
          <a:solidFill>
            <a:srgbClr val="FBFDF1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Родители: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-Чрезмерные нагрузками; -Качество образования; </a:t>
            </a: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-Равнодушие педагога; </a:t>
            </a:r>
          </a:p>
          <a:p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-Взаимоотношения в детском коллективе.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B105BA42-811C-4BAF-BC2E-FE01D51A17B2}"/>
              </a:ext>
            </a:extLst>
          </p:cNvPr>
          <p:cNvSpPr/>
          <p:nvPr/>
        </p:nvSpPr>
        <p:spPr>
          <a:xfrm>
            <a:off x="3795252" y="2635045"/>
            <a:ext cx="1533832" cy="588097"/>
          </a:xfrm>
          <a:prstGeom prst="rightArrow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F62AC14E-1B3A-4425-BB7F-BB65F40DF705}"/>
              </a:ext>
            </a:extLst>
          </p:cNvPr>
          <p:cNvSpPr/>
          <p:nvPr/>
        </p:nvSpPr>
        <p:spPr>
          <a:xfrm rot="10800000">
            <a:off x="3795252" y="3634859"/>
            <a:ext cx="1533832" cy="588097"/>
          </a:xfrm>
          <a:prstGeom prst="rightArrow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1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9144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Закрытость, замкнутость, либо повышенная импульсивность родителей;</a:t>
            </a:r>
          </a:p>
          <a:p>
            <a:pPr marL="914400" indent="-457200" fontAlgn="auto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Завышенные требования к работе педагога по осуществлению им учебно- воспитательного процесса;</a:t>
            </a:r>
          </a:p>
          <a:p>
            <a:pPr marL="914400" indent="-457200" fontAlgn="auto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Ожидание быстрого положительного результата</a:t>
            </a: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99796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Факторы, препятствующие эффективному сотрудничеству</a:t>
            </a:r>
          </a:p>
        </p:txBody>
      </p:sp>
    </p:spTree>
    <p:extLst>
      <p:ext uri="{BB962C8B-B14F-4D97-AF65-F5344CB8AC3E}">
        <p14:creationId xmlns:p14="http://schemas.microsoft.com/office/powerpoint/2010/main" val="203033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Родители не всегда понимают трудности детей в обучении;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Неадекватно оценивают возможности детей;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Не осознают своей роли в воспитании и развитии детей с особенностями развития;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Родители испытывают чувство неудовлетворенности вследствие несбывшихся ожиданий.</a:t>
            </a: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99796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Особенности взаимодействия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с родителями детей с ОВЗ</a:t>
            </a:r>
          </a:p>
        </p:txBody>
      </p:sp>
    </p:spTree>
    <p:extLst>
      <p:ext uri="{BB962C8B-B14F-4D97-AF65-F5344CB8AC3E}">
        <p14:creationId xmlns:p14="http://schemas.microsoft.com/office/powerpoint/2010/main" val="328568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Психофизические особенности учащихся, их положение в семье;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Особенности методов воспитания и обучения детей с проблемами в развитии;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Интересы и желания родителей;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Жизненный опыт родителей;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Социальное положение, культурный уровень и бытовые условия каждой семьи;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Удаленность места жительства семей от школы.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99796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Обстоятельства,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влияющие на взаимодействие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407926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D796556-B0E0-4F9D-95ED-04024C6D4A44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9DC22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Чувство ответственности перед родителями учащихся;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Активный и постоянный поиск педагогических контактов с родителями;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Уважительное отношение к родительским чувствам;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Повышение авторитета родителей в глазах детей;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Тактичность и обоснованность при предъявлении необходимых требований к родителям;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Терпение при поступлении критических заявлений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    в свой адрес, учет их в процессе  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   профессионального саморазвития.</a:t>
            </a:r>
          </a:p>
          <a:p>
            <a:pPr lvl="0"/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F6EAC3-6CA4-4250-AF69-264B353B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0" b="20376"/>
          <a:stretch/>
        </p:blipFill>
        <p:spPr>
          <a:xfrm flipH="1">
            <a:off x="6449961" y="5095781"/>
            <a:ext cx="1976284" cy="1277396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ABDE8BE-37AD-44E6-B09F-413CAE96D3F2}"/>
              </a:ext>
            </a:extLst>
          </p:cNvPr>
          <p:cNvSpPr/>
          <p:nvPr/>
        </p:nvSpPr>
        <p:spPr>
          <a:xfrm>
            <a:off x="776748" y="467044"/>
            <a:ext cx="7649498" cy="997962"/>
          </a:xfrm>
          <a:prstGeom prst="roundRect">
            <a:avLst/>
          </a:prstGeom>
          <a:solidFill>
            <a:srgbClr val="EEF3BC"/>
          </a:solidFill>
          <a:ln>
            <a:solidFill>
              <a:srgbClr val="CCD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Нравственные нормы</a:t>
            </a:r>
          </a:p>
        </p:txBody>
      </p:sp>
    </p:spTree>
    <p:extLst>
      <p:ext uri="{BB962C8B-B14F-4D97-AF65-F5344CB8AC3E}">
        <p14:creationId xmlns:p14="http://schemas.microsoft.com/office/powerpoint/2010/main" val="3743442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723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2023-10-22T18:05:47Z</dcterms:created>
  <dcterms:modified xsi:type="dcterms:W3CDTF">2023-10-25T20:25:22Z</dcterms:modified>
</cp:coreProperties>
</file>