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3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2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1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0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96D6-D517-4DD9-B029-F70F72B45DA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4B6F-4517-4217-B1E1-69D03B20F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715" y="331819"/>
            <a:ext cx="8743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ОБРАЗУЙТЕ ОДНОКОРЕННЫЕ СЛОВА, </a:t>
            </a:r>
            <a:r>
              <a:rPr lang="ru-RU" sz="4000" b="1" dirty="0" smtClean="0">
                <a:latin typeface="Arial Black" pitchFamily="34" charset="0"/>
              </a:rPr>
              <a:t>обозначающие маленькие предметы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6698" y="4293096"/>
            <a:ext cx="4494178" cy="2304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Цветок - цветоч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ек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87480" y="4301502"/>
            <a:ext cx="4629002" cy="2304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Корабль - корабл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ик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7701"/>
            <a:ext cx="2232248" cy="22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6" b="100000" l="0" r="100000">
                        <a14:foregroundMark x1="62814" y1="11462" x2="62814" y2="11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77" y="2279043"/>
            <a:ext cx="1754092" cy="22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vopros-275x3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36">
                        <a14:foregroundMark x1="34545" y1="51333" x2="34545" y2="51333"/>
                        <a14:foregroundMark x1="42909" y1="51000" x2="42909" y2="51000"/>
                        <a14:foregroundMark x1="37091" y1="55667" x2="37091" y2="55667"/>
                        <a14:foregroundMark x1="40364" y1="55333" x2="40364" y2="55333"/>
                        <a14:foregroundMark x1="43636" y1="53667" x2="43636" y2="53667"/>
                        <a14:foregroundMark x1="53455" y1="53667" x2="53455" y2="53667"/>
                        <a14:foregroundMark x1="58182" y1="51333" x2="58182" y2="51333"/>
                        <a14:foregroundMark x1="58909" y1="56333" x2="58909" y2="56333"/>
                        <a14:foregroundMark x1="36364" y1="49333" x2="36364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32" y="2596130"/>
            <a:ext cx="237729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8" y="0"/>
            <a:ext cx="9181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1508" y="476672"/>
            <a:ext cx="4270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звоночек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491" y="2454644"/>
            <a:ext cx="4652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голубочек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941" y="1574917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пакетик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709481"/>
            <a:ext cx="4487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дождичек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4873" y="4725144"/>
            <a:ext cx="3177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винтик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0243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53" y="1067906"/>
            <a:ext cx="1721588" cy="1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88" y="0"/>
            <a:ext cx="1721588" cy="1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2283"/>
            <a:ext cx="1721588" cy="1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23" y="3212976"/>
            <a:ext cx="1721588" cy="1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34" y="4097353"/>
            <a:ext cx="1721588" cy="1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25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Новая папка (3)\shablon-e`ko-3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0325"/>
            <a:ext cx="9258300" cy="69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3710" y="1916832"/>
            <a:ext cx="48365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СУФФИКСЫ</a:t>
            </a:r>
          </a:p>
          <a:p>
            <a:endParaRPr lang="ru-RU" sz="5400" b="1" dirty="0" smtClean="0"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-ЕК  и –ИК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5 класс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460349"/>
            <a:ext cx="504056" cy="2161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964661" y="3460349"/>
            <a:ext cx="504056" cy="2161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85316" y="3476427"/>
            <a:ext cx="504056" cy="2161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866485" y="3489733"/>
            <a:ext cx="504056" cy="1867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26" y="2348880"/>
            <a:ext cx="1494160" cy="1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овина рамки 22"/>
          <p:cNvSpPr/>
          <p:nvPr/>
        </p:nvSpPr>
        <p:spPr>
          <a:xfrm flipH="1">
            <a:off x="0" y="0"/>
            <a:ext cx="9110178" cy="6858000"/>
          </a:xfrm>
          <a:prstGeom prst="halfFrame">
            <a:avLst>
              <a:gd name="adj1" fmla="val 1921"/>
              <a:gd name="adj2" fmla="val 146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Алгоритм правописания гласных в суффиксах –</a:t>
            </a:r>
            <a:r>
              <a:rPr lang="ru-RU" sz="3200" dirty="0" err="1" smtClean="0">
                <a:latin typeface="Arial Black" pitchFamily="34" charset="0"/>
              </a:rPr>
              <a:t>ик</a:t>
            </a:r>
            <a:r>
              <a:rPr lang="ru-RU" sz="3200" dirty="0" smtClean="0">
                <a:latin typeface="Arial Black" pitchFamily="34" charset="0"/>
              </a:rPr>
              <a:t>-, -</a:t>
            </a:r>
            <a:r>
              <a:rPr lang="ru-RU" sz="3200" dirty="0" err="1" smtClean="0">
                <a:latin typeface="Arial Black" pitchFamily="34" charset="0"/>
              </a:rPr>
              <a:t>ек</a:t>
            </a:r>
            <a:r>
              <a:rPr lang="ru-RU" sz="3200" dirty="0" smtClean="0">
                <a:latin typeface="Arial Black" pitchFamily="34" charset="0"/>
              </a:rPr>
              <a:t>-.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628800"/>
            <a:ext cx="8064896" cy="12744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1. ИЗМЕНИ ФОРМУ СЛОВА , ПОСТАВЬ ЕГО В РОДИТЕЛЬНЫЙ ПАДЕЖ (НЕТ,МНОГО –ЧЕГО?)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36437"/>
            <a:ext cx="8064896" cy="12744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2. ОПРЕДЕЛИ, «УБЕГАЕТ» ЛИ ГЛАСНЫЙ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4019916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92280" y="4019916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5696" y="4998324"/>
            <a:ext cx="794382" cy="7349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ДА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89106" y="4975197"/>
            <a:ext cx="1090980" cy="7349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НЕТ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2727" y="5808082"/>
            <a:ext cx="2880320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ПИШИ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-ЕК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5789169"/>
            <a:ext cx="2880320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ПИШИ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-ИК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USER\Desktop\Новая папка (3)\061008_1385694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01" y="3861048"/>
            <a:ext cx="1809404" cy="17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060826_13856945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38" y="4071134"/>
            <a:ext cx="1747616" cy="17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Новая папка (3)\10418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" b="100000" l="434" r="9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68" y="-117520"/>
            <a:ext cx="4421326" cy="44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162" y="5428506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КЛЮЧ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ИК </a:t>
            </a:r>
            <a:r>
              <a:rPr lang="ru-RU" sz="2800" dirty="0" smtClean="0">
                <a:latin typeface="Arial Black" pitchFamily="34" charset="0"/>
              </a:rPr>
              <a:t>– НЕТ КЛЮЧ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2800" dirty="0" smtClean="0">
                <a:latin typeface="Arial Black" pitchFamily="34" charset="0"/>
              </a:rPr>
              <a:t>КА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43708" y="5229200"/>
            <a:ext cx="349188" cy="1993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681050" y="5229200"/>
            <a:ext cx="324036" cy="1993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9504" y="4391526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ЗАМОЧ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ЕК</a:t>
            </a:r>
            <a:r>
              <a:rPr lang="ru-RU" sz="2800" dirty="0" smtClean="0">
                <a:latin typeface="Arial Black" pitchFamily="34" charset="0"/>
              </a:rPr>
              <a:t> – НЕТ ЗАМОЧКА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76056" y="4149080"/>
            <a:ext cx="360040" cy="242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822600" y="4149080"/>
            <a:ext cx="288032" cy="242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 (3)\061008_13856946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1" y="3540932"/>
            <a:ext cx="3172925" cy="27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Новая папка (3)\060826_13856945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0168"/>
            <a:ext cx="304721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 (3)\0_1076e2_19462439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48690"/>
            <a:ext cx="1728192" cy="13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Новая папка (3)\0_96bee_bd29355d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5888" y="4443221"/>
            <a:ext cx="1008112" cy="15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Новая папка (3)\tNV9HVKXO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2102674" cy="30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8764" y="2897188"/>
          <a:ext cx="6077585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супч_к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укропч_к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перч_к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помидорч_к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клубоч_к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звоноч_к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денёч_к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калач_к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ножич_к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цветоч_к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Новая папка (3)\tNV9HVKXO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2102674" cy="30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0506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супч_к</a:t>
            </a:r>
            <a:r>
              <a:rPr lang="ru-RU" sz="4000" dirty="0" smtClean="0">
                <a:latin typeface="Arial Black" pitchFamily="34" charset="0"/>
              </a:rPr>
              <a:t> </a:t>
            </a:r>
          </a:p>
          <a:p>
            <a:r>
              <a:rPr lang="ru-RU" sz="4000" dirty="0" err="1" smtClean="0">
                <a:latin typeface="Arial Black" pitchFamily="34" charset="0"/>
              </a:rPr>
              <a:t>укропч_к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перч_к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помидорч_к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клубоч_к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звоноч_к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денёч_к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калач_к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ножич_к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цветоч_к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6145" name="Picture 1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0" y="4458821"/>
            <a:ext cx="1163817" cy="11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3)\0_8c1be_3cfdbde8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1251526" cy="12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(3)\0_c3b89_15925968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9905" y="1977032"/>
            <a:ext cx="775376" cy="7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 (3)\klu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664618" cy="23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92591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салат_к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карниз_к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паркет_к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рисуноч_к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песоч_к</a:t>
            </a:r>
            <a:r>
              <a:rPr lang="ru-RU" sz="4000" dirty="0" smtClean="0">
                <a:latin typeface="Arial Black" pitchFamily="34" charset="0"/>
              </a:rPr>
              <a:t>	</a:t>
            </a:r>
          </a:p>
          <a:p>
            <a:r>
              <a:rPr lang="ru-RU" sz="4000" dirty="0" err="1" smtClean="0">
                <a:latin typeface="Arial Black" pitchFamily="34" charset="0"/>
              </a:rPr>
              <a:t>корабл_к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уголоч_к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дружоч_к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хвост_к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гвозд_к</a:t>
            </a:r>
            <a:r>
              <a:rPr lang="ru-RU" sz="4000" dirty="0" smtClean="0"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8196" name="Picture 4" descr="C:\Users\USER\Desktop\Новая папка (3)\061008_13856946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31" y="3316523"/>
            <a:ext cx="2648389" cy="22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8" y="0"/>
            <a:ext cx="9216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(3)\060826_13856945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2471936" cy="24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3)\klu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38" y="2636912"/>
            <a:ext cx="2259365" cy="200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878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полушубоч_к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молоточ_к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бубенч_к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карандаш_к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чертёж_к</a:t>
            </a:r>
            <a:r>
              <a:rPr lang="ru-RU" sz="4000" dirty="0" smtClean="0">
                <a:latin typeface="Arial Black" pitchFamily="34" charset="0"/>
              </a:rPr>
              <a:t>	</a:t>
            </a:r>
          </a:p>
          <a:p>
            <a:r>
              <a:rPr lang="ru-RU" sz="4000" dirty="0" err="1" smtClean="0">
                <a:latin typeface="Arial Black" pitchFamily="34" charset="0"/>
              </a:rPr>
              <a:t>нос_к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халат_к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телёноч_к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велосипед_к</a:t>
            </a:r>
            <a:endParaRPr lang="ru-RU" sz="4000" dirty="0" smtClean="0">
              <a:latin typeface="Arial Black" pitchFamily="34" charset="0"/>
            </a:endParaRPr>
          </a:p>
          <a:p>
            <a:r>
              <a:rPr lang="ru-RU" sz="4000" dirty="0" err="1" smtClean="0">
                <a:latin typeface="Arial Black" pitchFamily="34" charset="0"/>
              </a:rPr>
              <a:t>ребёноч_к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вая папка (3)\img134597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8" y="0"/>
            <a:ext cx="9216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371" y="1477199"/>
            <a:ext cx="4400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кружочек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852936"/>
            <a:ext cx="3177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винтик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42" y="3785329"/>
            <a:ext cx="3974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сыночек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552" y="441703"/>
            <a:ext cx="3733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билетик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935" y="4477761"/>
            <a:ext cx="3752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песочек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9219" name="Picture 3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67" y="1266583"/>
            <a:ext cx="1243551" cy="12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8" y="2591294"/>
            <a:ext cx="1243551" cy="12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34" y="4372452"/>
            <a:ext cx="1243551" cy="12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04" y="3680020"/>
            <a:ext cx="1243551" cy="12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Новая папка (3)\0_a1c98_3f5f02ee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15" y="336394"/>
            <a:ext cx="1243551" cy="12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7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7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2016-04-01T17:22:11Z</dcterms:created>
  <dcterms:modified xsi:type="dcterms:W3CDTF">2024-03-10T12:04:33Z</dcterms:modified>
</cp:coreProperties>
</file>