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4" r:id="rId29"/>
    <p:sldId id="283" r:id="rId30"/>
    <p:sldId id="28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961752-0F8C-4CC6-A84E-93883D6E0AD3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5FE1FF-CE69-4341-B557-477C65BAB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88;&#1077;&#1079;&#1077;&#1085;&#1090;&#1072;&#1094;&#1080;&#1103;\Task%201.MOV" TargetMode="Externa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88;&#1077;&#1079;&#1077;&#1085;&#1090;&#1072;&#1094;&#1080;&#1103;\Task%202.MOV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88;&#1077;&#1079;&#1077;&#1085;&#1090;&#1072;&#1094;&#1080;&#1103;\Task%203.MOV" TargetMode="Externa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88;&#1077;&#1079;&#1077;&#1085;&#1090;&#1072;&#1094;&#1080;&#1103;\Task%204.MOV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77;&#1079;&#1077;&#1085;&#1090;&#1072;&#1094;&#1080;&#1103;\Task%201%20(OLGA).mp3" TargetMode="Externa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77;&#1079;&#1077;&#1085;&#1090;&#1072;&#1094;&#1080;&#1103;\Task%202%20(OLGA).mp3" TargetMode="Externa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file:///F:\&#1055;&#1088;&#1077;&#1079;&#1077;&#1085;&#1090;&#1072;&#1094;&#1080;&#1103;\Task%203%20(3)%20(OLGA).mp3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9.png"/><Relationship Id="rId2" Type="http://schemas.openxmlformats.org/officeDocument/2006/relationships/audio" Target="file:///F:\&#1055;&#1088;&#1077;&#1079;&#1077;&#1085;&#1090;&#1072;&#1094;&#1080;&#1103;\Task%203%20(2)%20(OLGA).mp3" TargetMode="External"/><Relationship Id="rId1" Type="http://schemas.openxmlformats.org/officeDocument/2006/relationships/audio" Target="file:///F:\&#1055;&#1088;&#1077;&#1079;&#1077;&#1085;&#1090;&#1072;&#1094;&#1080;&#1103;\Task%203%20(1)%20(OLGA)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audio" Target="file:///F:\&#1055;&#1088;&#1077;&#1079;&#1077;&#1085;&#1090;&#1072;&#1094;&#1080;&#1103;\Task%203%20(5)%20(OLGA).mp3" TargetMode="External"/><Relationship Id="rId10" Type="http://schemas.openxmlformats.org/officeDocument/2006/relationships/image" Target="../media/image27.png"/><Relationship Id="rId4" Type="http://schemas.openxmlformats.org/officeDocument/2006/relationships/audio" Target="file:///F:\&#1055;&#1088;&#1077;&#1079;&#1077;&#1085;&#1090;&#1072;&#1094;&#1080;&#1103;\Task%203%20(4)%20(OLGA).mp3" TargetMode="External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77;&#1079;&#1077;&#1085;&#1090;&#1072;&#1094;&#1080;&#1103;\Task%204%20(OLGA).mp3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4B55F-67F3-49C4-9755-82698C66B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979714"/>
            <a:ext cx="9144000" cy="322258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подготовки учащихся к выполнению заданий устной части ОГЭ и ЕГЭ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3B5360C-5855-4798-87A3-E90B7AB7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1017" y="4764633"/>
            <a:ext cx="9144000" cy="1655762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Кельдюшева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Д.С.,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Груздева Е.А.</a:t>
            </a:r>
          </a:p>
        </p:txBody>
      </p:sp>
    </p:spTree>
    <p:extLst>
      <p:ext uri="{BB962C8B-B14F-4D97-AF65-F5344CB8AC3E}">
        <p14:creationId xmlns="" xmlns:p14="http://schemas.microsoft.com/office/powerpoint/2010/main" val="40594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D2D2D5-3206-42A9-9B33-D7981BA4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Тактики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8CC03A-B892-43B1-81C5-9BBC2B8B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Выделяем наиболее востребованные темы и ситуации социально-бытового общения,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обращаем внимание на лексические единицы по этим темам, отрабатываем их в упражнениях, заучиваем отдельные словосочетания,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составляем список полезных выражений.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Отрабатываем ответы на вопросы на основе выбранных тем в форме речевой разминки.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 парную работу с заданиями, которые мотивируют обучающихся задавать вопросы и отвечать на них.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Привлекаем учеников к обсуждению результатов ответов на вопросы с одноклассниками и выявлению ошибок.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33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CA1B26-D69F-40E7-ADF7-B76C559F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монологическое высказывание (ОГЭ – 3 задание)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1C5FCFF-6F99-4D11-AEA1-D6F0378C8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966" y="1561026"/>
            <a:ext cx="10297909" cy="5296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40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EF21C5-B491-403C-8AEA-7E8494BE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C24870-BED6-4A6F-8EA3-E563AFCE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988"/>
            <a:ext cx="10515600" cy="518156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обращают внимание на условия задания;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забывают, что монологическое высказывание требует вступления/вступительной фразы (и заключения/заключительной фразы;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начинают с общего представления темы;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раскрывают полно и точно содержание четырех аспектов задания;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забывают давать развернутую аргументацию, если в одном из аспектов задания есть “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дают избыточную информацию, которая не обозначена в пунктах плана;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нарушают целостность и связность монолога;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допускают ошибки в средствах логической связи;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допускают фонетические, а также лексические и грамматические ошибки элементарного уровня и ошибки, искажающие смысл высказывания.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34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AE0E07-C3B3-49D7-BD6D-703C46BF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Тактики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476570-59B8-4477-9C61-5FBD0A1D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Составляем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Придумываем вместе вступление и заключение.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Подбираем текст по тем пунктам, которые требуется раскрыть в монологе.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слабыми учениками мы вместе составляем монолог, записываем его в тетрадь, проговариваем, дома учат, приходят и рассказывают на время.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Сильные ученики простую для них тему могут отвечать сразу, прослушиваю их импровизированную речь на уроке на время и сразу исправляю.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76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C6885A-1A88-4268-9899-B740D859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Условный диалог-расспрос (ЕГЭ – задание 2)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B1874E1-419D-4E70-A488-041C1830D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6571" y="1959429"/>
            <a:ext cx="10913154" cy="4362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6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9D71E8-774B-4006-B0C4-2E406643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7D59A6-3341-482B-A691-83639AD1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заданы не по всем указанным в задании пунктам;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использованная лексика не соответствует коммуникативной задаче;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слов прямого и косвенного вопросов не соблюдается;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интонация не соответствует выбранному типу вопроса;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использованы сокращенные вопросы типа “What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…” и вопросы-просьбы типа “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50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ED363-4337-46D5-A29A-2BC9AAAA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Тактики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B01883-F5C6-405F-B4EF-4E0FFE5C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665"/>
            <a:ext cx="10894996" cy="470429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Повторяем грамматические правила постановки разных типов вопросов.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 понимание разницы между прямым и косвенным вопросами.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Выделяем наиболее востребованные темы и ситуации социально-бытового общения и отрабатываем вопросы на их основе в форме речевой разминки.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часто используем парную работу с заданиями, которые мотивируют обучающихся задавать вопросы и отвечать на них.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привлекаем учеников к обсуждению результатов постановки вопросов с одноклассниками и выявлению ошибок.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07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794387-B992-4BFC-804D-CD6FEF96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881" y="198744"/>
            <a:ext cx="10011422" cy="104978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задание 4 (критерии оценивания)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BB362B4B-31D7-4C86-ADEE-CABC53BE7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6239" y="1375145"/>
            <a:ext cx="4131668" cy="54828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F9DEFA-CEDD-4C0B-915E-87154B8241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8475" y="1626669"/>
            <a:ext cx="3635919" cy="3629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41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C54EA4-5D34-4D13-B531-65A36A3B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D1C306-7754-4264-8147-E1DA37D9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541"/>
            <a:ext cx="10515600" cy="4675422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неумение экзаменуемых развернуто объяснить выбор фото для иллюстрации проекта и связать выбор фото с темой проекта;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неуместных шаблонов;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иногда участники дают лишнюю информацию, способствующую отходу от темы.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Тактики обучения: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Уделяем большое внимание спонтанной устной речи.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Практикуем парные и групповые задания.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каждой темы проводим пробный экзамен в формате ЕГЭ, чтобы каждому было понятно, с чем он столкнется в день сдачи. После пробного экзамена индивидуально разбираем ошибки и подсказываем, как их избежать на реальном экзамене.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1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9DE0CD-3B39-4D31-8D60-FD5FB7BC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7B15D0E-8CD5-47CB-A221-560F4ABF4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115" y="1690688"/>
            <a:ext cx="11373770" cy="3805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FC1429-6119-48D7-9B79-8E1128DC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изучения иностранных языков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EFAC92-BB09-4E30-B1F9-3FD28C805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ормирование у школьников иноязычной </a:t>
            </a:r>
            <a:r>
              <a:rPr lang="ru-RU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коммуникативной компетенции. </a:t>
            </a:r>
            <a:endParaRPr lang="ru-RU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Речевая компетенция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Языковая компетенция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Социокультурная (межкультурная) компетенция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Компенсаторная компетенция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6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F29067-09DB-436F-B804-D327DD29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F69C2F8-47B0-4CA2-8DF6-A924413C5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217" y="2116901"/>
            <a:ext cx="11138040" cy="2611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36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789F-EB17-4434-A05C-936F734B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3991E95-85F4-440F-BE60-5B7162148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10887"/>
            <a:ext cx="12174167" cy="2579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6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Задание 1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0648" y="1555533"/>
            <a:ext cx="8518593" cy="48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sk 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6635" y="2869324"/>
            <a:ext cx="3316596" cy="186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Задание 2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4165" y="1596149"/>
            <a:ext cx="701495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sk 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2869" y="178150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Задание 3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7255" y="4629238"/>
            <a:ext cx="10972800" cy="16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sk 3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1999" y="2286000"/>
            <a:ext cx="34579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Задание 4</a:t>
            </a:r>
            <a:endParaRPr lang="ru-RU" dirty="0"/>
          </a:p>
        </p:txBody>
      </p:sp>
      <p:pic>
        <p:nvPicPr>
          <p:cNvPr id="6" name="Task 4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39807" y="1792013"/>
            <a:ext cx="3048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" y="1614525"/>
            <a:ext cx="8377817" cy="428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Задание 1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3180" y="1773236"/>
            <a:ext cx="7507179" cy="38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sk 1 (OLG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45779" y="1983828"/>
            <a:ext cx="304800" cy="202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Задание 2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7575" y="1460938"/>
            <a:ext cx="6942355" cy="508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sk 2 (OLG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50276" y="220454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ЕГЭ Задание 3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67255" y="1581238"/>
            <a:ext cx="10972800" cy="16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sk 3 (1) (OLG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024759" y="3381704"/>
            <a:ext cx="304800" cy="304800"/>
          </a:xfrm>
          <a:prstGeom prst="rect">
            <a:avLst/>
          </a:prstGeom>
        </p:spPr>
      </p:pic>
      <p:pic>
        <p:nvPicPr>
          <p:cNvPr id="7" name="Task 3 (2) (OLGA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1592318" y="3381704"/>
            <a:ext cx="304800" cy="304800"/>
          </a:xfrm>
          <a:prstGeom prst="rect">
            <a:avLst/>
          </a:prstGeom>
        </p:spPr>
      </p:pic>
      <p:pic>
        <p:nvPicPr>
          <p:cNvPr id="8" name="Task 3 (3) (OLGA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2212427" y="3392214"/>
            <a:ext cx="304800" cy="304800"/>
          </a:xfrm>
          <a:prstGeom prst="rect">
            <a:avLst/>
          </a:prstGeom>
        </p:spPr>
      </p:pic>
      <p:pic>
        <p:nvPicPr>
          <p:cNvPr id="9" name="Task 3 (4) (OLGA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2758966" y="3413234"/>
            <a:ext cx="304800" cy="304800"/>
          </a:xfrm>
          <a:prstGeom prst="rect">
            <a:avLst/>
          </a:prstGeom>
        </p:spPr>
      </p:pic>
      <p:pic>
        <p:nvPicPr>
          <p:cNvPr id="10" name="Task 3 (5) (OLGA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3337034" y="34027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7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0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4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Задание 4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86572" y="1629104"/>
            <a:ext cx="6640599" cy="47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sk 4 (OLG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35269" y="1994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426E59-34C0-4C1B-9F51-E5D99CE3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1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в ОГЭ (критерии оценивания)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DBADA93-52DA-4D50-8725-1AB90EF76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8919" y="1455586"/>
            <a:ext cx="8633860" cy="5182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51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b="1" dirty="0" smtClean="0"/>
          </a:p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Благодарим за внимание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AC0107-2FAC-4F67-BE8D-724DC533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в ЕГЭ (критерии оценивания)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3937D48-F147-4E60-9CA8-4764C97502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2481" r="1737" b="2321"/>
          <a:stretch>
            <a:fillRect/>
          </a:stretch>
        </p:blipFill>
        <p:spPr bwMode="auto">
          <a:xfrm>
            <a:off x="1276989" y="1690688"/>
            <a:ext cx="10076811" cy="453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3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0D8C01-AA68-458A-BBFD-B404AFE0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ипичные ошибки участников ОГЭ/ЕГЭ (1 задание)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F2F541-F566-48EB-99B7-7141DD26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490"/>
            <a:ext cx="10515600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езнание правил чтения;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в ударении (`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re`cord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alike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apart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оглушают согласные (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 – bat)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 произносят звуки (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 произносят числа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(thirteen – thirty, 5 000 000 people, Elizabeth II)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видят разные формы глагола (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участники опускают связующее r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шибки в интонационном оформлении предложений (деление на синтагмы, использовании восходящего и нисходящего тона);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пропускают слова и строчки, добавляют артикли, предлоги или окончания в словах.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777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C32AC9-2216-44D4-BC9C-E81E14CA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Тактики обучения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8064BB-F0D8-48B0-A3B7-05CCC498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 читаем фрагменты текста вслух в форме фонетической разминки.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внимание на необходимость понимания содержания текста и его основной мысли.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внимание на знаки препинания.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 школьников читать текст шепотом перед тем, как читать вслух.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Стараемся читать текст с экрана компьютера.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Привлекаем учеников к прослушиванию чтения их одноклассниками и выявлению ошибок.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Ведем словарь труднопроизносимых слов, чтобы периодически повторять их чтение и правописание. 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85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D9B892-39C5-4FC2-964A-C5DFA1FC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Диалог-расспрос (ОГЭ – 2 задание)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7CF6383-913B-465B-8C3A-15060ED61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7098" y="2063930"/>
            <a:ext cx="9366068" cy="4177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5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187882-F7F1-45A0-821A-579E8D95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Диалог-расспрос (ЕГЭ – 3 задание)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F947D6A-333C-420D-A723-913140702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7463" y="1914146"/>
            <a:ext cx="10267406" cy="4377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91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F35ECF-E5C7-46BF-8E6E-E31346E0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ипичные ошибки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5F28C1-CFD6-4041-B68E-4EA64A7EC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9293"/>
            <a:ext cx="10827619" cy="461767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дают неразвернутые, неполные и неточные ответы;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точных, коммуникативно оправданных ответов на вопросы дают фрагменты топиков, часто состоящие из семи-восьми предложений;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отвечают одним словом или словосочетанием;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раз повторяют одну и ту же фразу; 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дают избыточную информацию, которая не требуется; 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учитывают при ответе время (глагола), которое использовалось в вопросе;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допускают многочисленные лексико-грамматические ошибки;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17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168</TotalTime>
  <Words>728</Words>
  <Application>Microsoft Office PowerPoint</Application>
  <PresentationFormat>Произвольный</PresentationFormat>
  <Paragraphs>97</Paragraphs>
  <Slides>30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Модульная</vt:lpstr>
      <vt:lpstr>Стратегии подготовки учащихся к выполнению заданий устной части ОГЭ и ЕГЭ </vt:lpstr>
      <vt:lpstr>Цель изучения иностранных языков</vt:lpstr>
      <vt:lpstr>Задание 1 в ОГЭ (критерии оценивания)</vt:lpstr>
      <vt:lpstr>Задание 1 в ЕГЭ (критерии оценивания)</vt:lpstr>
      <vt:lpstr>Типичные ошибки участников ОГЭ/ЕГЭ (1 задание)</vt:lpstr>
      <vt:lpstr>Тактики обучения </vt:lpstr>
      <vt:lpstr>Диалог-расспрос (ОГЭ – 2 задание)  Критерии оценивания</vt:lpstr>
      <vt:lpstr>Диалог-расспрос (ЕГЭ – 3 задание) Критерии оценивания</vt:lpstr>
      <vt:lpstr>Типичные ошибки </vt:lpstr>
      <vt:lpstr>Тактики обучения</vt:lpstr>
      <vt:lpstr>Тематическое монологическое высказывание (ОГЭ – 3 задание) Критерии оценивания</vt:lpstr>
      <vt:lpstr>Типичные ошибки</vt:lpstr>
      <vt:lpstr>Тактики обучения</vt:lpstr>
      <vt:lpstr>Условный диалог-расспрос (ЕГЭ – задание 2)</vt:lpstr>
      <vt:lpstr>Типичные ошибки</vt:lpstr>
      <vt:lpstr>Тактики обучения</vt:lpstr>
      <vt:lpstr>Егэ – задание 4 (критерии оценивания)</vt:lpstr>
      <vt:lpstr>Основные ошибки</vt:lpstr>
      <vt:lpstr>ОГЭ</vt:lpstr>
      <vt:lpstr>Слайд 20</vt:lpstr>
      <vt:lpstr>Слайд 21</vt:lpstr>
      <vt:lpstr>ЕГЭ Задание 1</vt:lpstr>
      <vt:lpstr>ЕГЭ Задание 2</vt:lpstr>
      <vt:lpstr>ЕГЭ Задание 3</vt:lpstr>
      <vt:lpstr>ЕГЭ Задание 4</vt:lpstr>
      <vt:lpstr>ЕГЭ Задание 1</vt:lpstr>
      <vt:lpstr>ЕГЭ Задание 2</vt:lpstr>
      <vt:lpstr> ЕГЭ Задание 3</vt:lpstr>
      <vt:lpstr>ЕГЭ Задание 4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подготовки к устной части к ОГЭ и ЕГЭ</dc:title>
  <dc:creator>PC</dc:creator>
  <cp:lastModifiedBy>admin</cp:lastModifiedBy>
  <cp:revision>26</cp:revision>
  <dcterms:created xsi:type="dcterms:W3CDTF">2024-10-06T20:09:24Z</dcterms:created>
  <dcterms:modified xsi:type="dcterms:W3CDTF">2024-10-13T15:30:59Z</dcterms:modified>
</cp:coreProperties>
</file>