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8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2" r:id="rId3"/>
    <p:sldId id="296" r:id="rId4"/>
    <p:sldId id="313" r:id="rId5"/>
    <p:sldId id="314" r:id="rId6"/>
    <p:sldId id="315" r:id="rId7"/>
    <p:sldId id="320" r:id="rId8"/>
    <p:sldId id="321" r:id="rId9"/>
    <p:sldId id="322" r:id="rId10"/>
    <p:sldId id="323" r:id="rId11"/>
    <p:sldId id="324" r:id="rId12"/>
    <p:sldId id="325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27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4" autoAdjust="0"/>
    <p:restoredTop sz="94660"/>
  </p:normalViewPr>
  <p:slideViewPr>
    <p:cSldViewPr>
      <p:cViewPr varScale="1">
        <p:scale>
          <a:sx n="95" d="100"/>
          <a:sy n="95" d="100"/>
        </p:scale>
        <p:origin x="84" y="3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0BC49-12F5-40BC-BAD8-F9F0CE3D89F0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BA14882-D850-419E-8494-3CFCC5D425CA}">
      <dgm:prSet phldrT="[Текст]" custT="1"/>
      <dgm:spPr/>
      <dgm:t>
        <a:bodyPr/>
        <a:lstStyle/>
        <a:p>
          <a:r>
            <a:rPr lang="ru-RU" sz="1600" dirty="0" smtClean="0"/>
            <a:t>1. Соответствие обязательной части ОП ДО ДОО ФОП ДО; наполнение ЧФУ</a:t>
          </a:r>
          <a:endParaRPr lang="ru-RU" sz="1600" dirty="0"/>
        </a:p>
      </dgm:t>
    </dgm:pt>
    <dgm:pt modelId="{0CB81EEA-7DE6-4348-8060-D8578DCB4391}" type="parTrans" cxnId="{FBBDA362-A620-45D3-9BEE-34970FFD757C}">
      <dgm:prSet/>
      <dgm:spPr/>
      <dgm:t>
        <a:bodyPr/>
        <a:lstStyle/>
        <a:p>
          <a:endParaRPr lang="ru-RU"/>
        </a:p>
      </dgm:t>
    </dgm:pt>
    <dgm:pt modelId="{20749713-7790-45FC-B13B-89788F72AA0D}" type="sibTrans" cxnId="{FBBDA362-A620-45D3-9BEE-34970FFD757C}">
      <dgm:prSet/>
      <dgm:spPr/>
      <dgm:t>
        <a:bodyPr/>
        <a:lstStyle/>
        <a:p>
          <a:endParaRPr lang="ru-RU"/>
        </a:p>
      </dgm:t>
    </dgm:pt>
    <dgm:pt modelId="{7D2334A0-F864-4049-BE12-2D2F9623B995}">
      <dgm:prSet phldrT="[Текст]" custT="1"/>
      <dgm:spPr/>
      <dgm:t>
        <a:bodyPr/>
        <a:lstStyle/>
        <a:p>
          <a:r>
            <a:rPr lang="ru-RU" sz="1600" dirty="0" smtClean="0"/>
            <a:t>2. Планирование задач и мероприятий по внедрению ФОП ДО, включая </a:t>
          </a:r>
          <a:r>
            <a:rPr lang="ru-RU" sz="1600" dirty="0" err="1" smtClean="0"/>
            <a:t>методсопровождение</a:t>
          </a:r>
          <a:r>
            <a:rPr lang="ru-RU" sz="1600" dirty="0" smtClean="0"/>
            <a:t> педагогов</a:t>
          </a:r>
          <a:endParaRPr lang="ru-RU" sz="1600" dirty="0"/>
        </a:p>
      </dgm:t>
    </dgm:pt>
    <dgm:pt modelId="{1C884AE4-09AB-413A-941C-3B8335F7F2D4}" type="parTrans" cxnId="{4F6ED67D-4885-46DD-A358-6E342EC17AA3}">
      <dgm:prSet/>
      <dgm:spPr/>
      <dgm:t>
        <a:bodyPr/>
        <a:lstStyle/>
        <a:p>
          <a:endParaRPr lang="ru-RU"/>
        </a:p>
      </dgm:t>
    </dgm:pt>
    <dgm:pt modelId="{A7EF44CD-B5EC-4AE4-8995-B5345418C1E2}" type="sibTrans" cxnId="{4F6ED67D-4885-46DD-A358-6E342EC17AA3}">
      <dgm:prSet/>
      <dgm:spPr/>
      <dgm:t>
        <a:bodyPr/>
        <a:lstStyle/>
        <a:p>
          <a:endParaRPr lang="ru-RU"/>
        </a:p>
      </dgm:t>
    </dgm:pt>
    <dgm:pt modelId="{B8F5ECEB-46A3-45ED-A7E9-AC05C57010AE}">
      <dgm:prSet phldrT="[Текст]" custT="1"/>
      <dgm:spPr/>
      <dgm:t>
        <a:bodyPr/>
        <a:lstStyle/>
        <a:p>
          <a:r>
            <a:rPr lang="ru-RU" sz="1600" dirty="0" smtClean="0"/>
            <a:t>3. Информированность родителей (</a:t>
          </a:r>
          <a:r>
            <a:rPr lang="ru-RU" sz="1600" dirty="0" err="1" smtClean="0"/>
            <a:t>з.п</a:t>
          </a:r>
          <a:r>
            <a:rPr lang="ru-RU" sz="1600" dirty="0" smtClean="0"/>
            <a:t>.) детей, посещающих ДОО, о ФОП ДО с элементами обратной связи</a:t>
          </a:r>
          <a:endParaRPr lang="ru-RU" sz="1600" dirty="0"/>
        </a:p>
      </dgm:t>
    </dgm:pt>
    <dgm:pt modelId="{7161DF5E-81AB-4217-A1C3-0EAE92975E37}" type="parTrans" cxnId="{6EDB7187-32EB-4417-A0F8-ECB0EC29BB22}">
      <dgm:prSet/>
      <dgm:spPr/>
      <dgm:t>
        <a:bodyPr/>
        <a:lstStyle/>
        <a:p>
          <a:endParaRPr lang="ru-RU"/>
        </a:p>
      </dgm:t>
    </dgm:pt>
    <dgm:pt modelId="{C312CEEB-9707-4308-9FF9-1993F522C886}" type="sibTrans" cxnId="{6EDB7187-32EB-4417-A0F8-ECB0EC29BB22}">
      <dgm:prSet/>
      <dgm:spPr/>
      <dgm:t>
        <a:bodyPr/>
        <a:lstStyle/>
        <a:p>
          <a:endParaRPr lang="ru-RU"/>
        </a:p>
      </dgm:t>
    </dgm:pt>
    <dgm:pt modelId="{F0A2B428-7450-4A17-8D6C-D7E11972DDA1}" type="pres">
      <dgm:prSet presAssocID="{E760BC49-12F5-40BC-BAD8-F9F0CE3D89F0}" presName="compositeShape" presStyleCnt="0">
        <dgm:presLayoutVars>
          <dgm:chMax val="7"/>
          <dgm:dir/>
          <dgm:resizeHandles val="exact"/>
        </dgm:presLayoutVars>
      </dgm:prSet>
      <dgm:spPr/>
    </dgm:pt>
    <dgm:pt modelId="{9428E763-6AB3-4A0E-BD9E-37386D4C603B}" type="pres">
      <dgm:prSet presAssocID="{E760BC49-12F5-40BC-BAD8-F9F0CE3D89F0}" presName="wedge1" presStyleLbl="node1" presStyleIdx="0" presStyleCnt="3"/>
      <dgm:spPr/>
      <dgm:t>
        <a:bodyPr/>
        <a:lstStyle/>
        <a:p>
          <a:endParaRPr lang="ru-RU"/>
        </a:p>
      </dgm:t>
    </dgm:pt>
    <dgm:pt modelId="{82CA19C1-9C95-441E-99C6-10E5E6C68CDF}" type="pres">
      <dgm:prSet presAssocID="{E760BC49-12F5-40BC-BAD8-F9F0CE3D89F0}" presName="dummy1a" presStyleCnt="0"/>
      <dgm:spPr/>
    </dgm:pt>
    <dgm:pt modelId="{A7126960-52C4-4E47-8388-ECB42D5D811E}" type="pres">
      <dgm:prSet presAssocID="{E760BC49-12F5-40BC-BAD8-F9F0CE3D89F0}" presName="dummy1b" presStyleCnt="0"/>
      <dgm:spPr/>
    </dgm:pt>
    <dgm:pt modelId="{C14A8BD8-C582-4F51-BF77-D17A58CBB498}" type="pres">
      <dgm:prSet presAssocID="{E760BC49-12F5-40BC-BAD8-F9F0CE3D89F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40AC1-D561-4A59-BAA9-C1DB95D55DDC}" type="pres">
      <dgm:prSet presAssocID="{E760BC49-12F5-40BC-BAD8-F9F0CE3D89F0}" presName="wedge2" presStyleLbl="node1" presStyleIdx="1" presStyleCnt="3"/>
      <dgm:spPr/>
      <dgm:t>
        <a:bodyPr/>
        <a:lstStyle/>
        <a:p>
          <a:endParaRPr lang="ru-RU"/>
        </a:p>
      </dgm:t>
    </dgm:pt>
    <dgm:pt modelId="{1ECE6E5F-F211-47E7-8912-2E07C3FE8307}" type="pres">
      <dgm:prSet presAssocID="{E760BC49-12F5-40BC-BAD8-F9F0CE3D89F0}" presName="dummy2a" presStyleCnt="0"/>
      <dgm:spPr/>
    </dgm:pt>
    <dgm:pt modelId="{772B5E37-AE7B-43E0-8C37-C6AEE5D9F618}" type="pres">
      <dgm:prSet presAssocID="{E760BC49-12F5-40BC-BAD8-F9F0CE3D89F0}" presName="dummy2b" presStyleCnt="0"/>
      <dgm:spPr/>
    </dgm:pt>
    <dgm:pt modelId="{1DC260C2-E252-4E79-9C27-2BC89008FD31}" type="pres">
      <dgm:prSet presAssocID="{E760BC49-12F5-40BC-BAD8-F9F0CE3D89F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40760-9D93-435B-A8B2-3DA73ADD3A77}" type="pres">
      <dgm:prSet presAssocID="{E760BC49-12F5-40BC-BAD8-F9F0CE3D89F0}" presName="wedge3" presStyleLbl="node1" presStyleIdx="2" presStyleCnt="3"/>
      <dgm:spPr/>
      <dgm:t>
        <a:bodyPr/>
        <a:lstStyle/>
        <a:p>
          <a:endParaRPr lang="ru-RU"/>
        </a:p>
      </dgm:t>
    </dgm:pt>
    <dgm:pt modelId="{5CFDE360-AA6B-4724-BC23-872C709786C0}" type="pres">
      <dgm:prSet presAssocID="{E760BC49-12F5-40BC-BAD8-F9F0CE3D89F0}" presName="dummy3a" presStyleCnt="0"/>
      <dgm:spPr/>
    </dgm:pt>
    <dgm:pt modelId="{27DB783F-D330-4522-9737-9BD6BBEC813C}" type="pres">
      <dgm:prSet presAssocID="{E760BC49-12F5-40BC-BAD8-F9F0CE3D89F0}" presName="dummy3b" presStyleCnt="0"/>
      <dgm:spPr/>
    </dgm:pt>
    <dgm:pt modelId="{BEAB276B-4E51-43EF-AE53-8849ED004664}" type="pres">
      <dgm:prSet presAssocID="{E760BC49-12F5-40BC-BAD8-F9F0CE3D89F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81779-7517-4565-AA50-609BD9394519}" type="pres">
      <dgm:prSet presAssocID="{20749713-7790-45FC-B13B-89788F72AA0D}" presName="arrowWedge1" presStyleLbl="fgSibTrans2D1" presStyleIdx="0" presStyleCnt="3"/>
      <dgm:spPr/>
    </dgm:pt>
    <dgm:pt modelId="{7405CCDF-63A3-458C-8A4B-A38E2D691899}" type="pres">
      <dgm:prSet presAssocID="{A7EF44CD-B5EC-4AE4-8995-B5345418C1E2}" presName="arrowWedge2" presStyleLbl="fgSibTrans2D1" presStyleIdx="1" presStyleCnt="3"/>
      <dgm:spPr/>
    </dgm:pt>
    <dgm:pt modelId="{938BD474-0672-437C-B16F-85C4F0757B33}" type="pres">
      <dgm:prSet presAssocID="{C312CEEB-9707-4308-9FF9-1993F522C886}" presName="arrowWedge3" presStyleLbl="fgSibTrans2D1" presStyleIdx="2" presStyleCnt="3"/>
      <dgm:spPr/>
    </dgm:pt>
  </dgm:ptLst>
  <dgm:cxnLst>
    <dgm:cxn modelId="{748E13BD-A53D-4FA6-806E-11F06AD9BF4C}" type="presOf" srcId="{7D2334A0-F864-4049-BE12-2D2F9623B995}" destId="{60E40AC1-D561-4A59-BAA9-C1DB95D55DDC}" srcOrd="0" destOrd="0" presId="urn:microsoft.com/office/officeart/2005/8/layout/cycle8"/>
    <dgm:cxn modelId="{351FE482-6279-4387-AE92-66E02E621565}" type="presOf" srcId="{0BA14882-D850-419E-8494-3CFCC5D425CA}" destId="{C14A8BD8-C582-4F51-BF77-D17A58CBB498}" srcOrd="1" destOrd="0" presId="urn:microsoft.com/office/officeart/2005/8/layout/cycle8"/>
    <dgm:cxn modelId="{4F6ED67D-4885-46DD-A358-6E342EC17AA3}" srcId="{E760BC49-12F5-40BC-BAD8-F9F0CE3D89F0}" destId="{7D2334A0-F864-4049-BE12-2D2F9623B995}" srcOrd="1" destOrd="0" parTransId="{1C884AE4-09AB-413A-941C-3B8335F7F2D4}" sibTransId="{A7EF44CD-B5EC-4AE4-8995-B5345418C1E2}"/>
    <dgm:cxn modelId="{DB1FEFC3-534E-496A-8C93-77EE1E7D95BC}" type="presOf" srcId="{B8F5ECEB-46A3-45ED-A7E9-AC05C57010AE}" destId="{BEAB276B-4E51-43EF-AE53-8849ED004664}" srcOrd="1" destOrd="0" presId="urn:microsoft.com/office/officeart/2005/8/layout/cycle8"/>
    <dgm:cxn modelId="{FBBDA362-A620-45D3-9BEE-34970FFD757C}" srcId="{E760BC49-12F5-40BC-BAD8-F9F0CE3D89F0}" destId="{0BA14882-D850-419E-8494-3CFCC5D425CA}" srcOrd="0" destOrd="0" parTransId="{0CB81EEA-7DE6-4348-8060-D8578DCB4391}" sibTransId="{20749713-7790-45FC-B13B-89788F72AA0D}"/>
    <dgm:cxn modelId="{F771C80E-7132-407D-B654-B9D6DA8C0B7C}" type="presOf" srcId="{B8F5ECEB-46A3-45ED-A7E9-AC05C57010AE}" destId="{8CB40760-9D93-435B-A8B2-3DA73ADD3A77}" srcOrd="0" destOrd="0" presId="urn:microsoft.com/office/officeart/2005/8/layout/cycle8"/>
    <dgm:cxn modelId="{C71177C8-5465-4539-B8BD-9C1B1C5FC67F}" type="presOf" srcId="{E760BC49-12F5-40BC-BAD8-F9F0CE3D89F0}" destId="{F0A2B428-7450-4A17-8D6C-D7E11972DDA1}" srcOrd="0" destOrd="0" presId="urn:microsoft.com/office/officeart/2005/8/layout/cycle8"/>
    <dgm:cxn modelId="{6EDB7187-32EB-4417-A0F8-ECB0EC29BB22}" srcId="{E760BC49-12F5-40BC-BAD8-F9F0CE3D89F0}" destId="{B8F5ECEB-46A3-45ED-A7E9-AC05C57010AE}" srcOrd="2" destOrd="0" parTransId="{7161DF5E-81AB-4217-A1C3-0EAE92975E37}" sibTransId="{C312CEEB-9707-4308-9FF9-1993F522C886}"/>
    <dgm:cxn modelId="{3AFDA8AA-89C6-4712-819B-25E6AEF2EE71}" type="presOf" srcId="{0BA14882-D850-419E-8494-3CFCC5D425CA}" destId="{9428E763-6AB3-4A0E-BD9E-37386D4C603B}" srcOrd="0" destOrd="0" presId="urn:microsoft.com/office/officeart/2005/8/layout/cycle8"/>
    <dgm:cxn modelId="{F5366E6E-32A9-4E15-888E-96FCE151A415}" type="presOf" srcId="{7D2334A0-F864-4049-BE12-2D2F9623B995}" destId="{1DC260C2-E252-4E79-9C27-2BC89008FD31}" srcOrd="1" destOrd="0" presId="urn:microsoft.com/office/officeart/2005/8/layout/cycle8"/>
    <dgm:cxn modelId="{2EEF165D-D472-4AEB-80B5-7403D7D21CF5}" type="presParOf" srcId="{F0A2B428-7450-4A17-8D6C-D7E11972DDA1}" destId="{9428E763-6AB3-4A0E-BD9E-37386D4C603B}" srcOrd="0" destOrd="0" presId="urn:microsoft.com/office/officeart/2005/8/layout/cycle8"/>
    <dgm:cxn modelId="{E1352F0D-6934-4120-B05B-D5D3F60A2074}" type="presParOf" srcId="{F0A2B428-7450-4A17-8D6C-D7E11972DDA1}" destId="{82CA19C1-9C95-441E-99C6-10E5E6C68CDF}" srcOrd="1" destOrd="0" presId="urn:microsoft.com/office/officeart/2005/8/layout/cycle8"/>
    <dgm:cxn modelId="{DE650B03-F280-4267-A593-7D4E39C1BAD4}" type="presParOf" srcId="{F0A2B428-7450-4A17-8D6C-D7E11972DDA1}" destId="{A7126960-52C4-4E47-8388-ECB42D5D811E}" srcOrd="2" destOrd="0" presId="urn:microsoft.com/office/officeart/2005/8/layout/cycle8"/>
    <dgm:cxn modelId="{356FEE7C-7B06-4712-B574-D66279036C20}" type="presParOf" srcId="{F0A2B428-7450-4A17-8D6C-D7E11972DDA1}" destId="{C14A8BD8-C582-4F51-BF77-D17A58CBB498}" srcOrd="3" destOrd="0" presId="urn:microsoft.com/office/officeart/2005/8/layout/cycle8"/>
    <dgm:cxn modelId="{2B6671D2-780D-4EAD-AD2D-9523DB00E397}" type="presParOf" srcId="{F0A2B428-7450-4A17-8D6C-D7E11972DDA1}" destId="{60E40AC1-D561-4A59-BAA9-C1DB95D55DDC}" srcOrd="4" destOrd="0" presId="urn:microsoft.com/office/officeart/2005/8/layout/cycle8"/>
    <dgm:cxn modelId="{28370B75-78AC-419F-835D-BC8FF756C7BC}" type="presParOf" srcId="{F0A2B428-7450-4A17-8D6C-D7E11972DDA1}" destId="{1ECE6E5F-F211-47E7-8912-2E07C3FE8307}" srcOrd="5" destOrd="0" presId="urn:microsoft.com/office/officeart/2005/8/layout/cycle8"/>
    <dgm:cxn modelId="{633FFFF2-883F-4D8E-A766-E18579E5AA8B}" type="presParOf" srcId="{F0A2B428-7450-4A17-8D6C-D7E11972DDA1}" destId="{772B5E37-AE7B-43E0-8C37-C6AEE5D9F618}" srcOrd="6" destOrd="0" presId="urn:microsoft.com/office/officeart/2005/8/layout/cycle8"/>
    <dgm:cxn modelId="{11A6237A-DAF5-465D-9D8E-80DDB1711CDB}" type="presParOf" srcId="{F0A2B428-7450-4A17-8D6C-D7E11972DDA1}" destId="{1DC260C2-E252-4E79-9C27-2BC89008FD31}" srcOrd="7" destOrd="0" presId="urn:microsoft.com/office/officeart/2005/8/layout/cycle8"/>
    <dgm:cxn modelId="{4CE08B4D-A33E-4AE7-AA24-5B20EA0FC55D}" type="presParOf" srcId="{F0A2B428-7450-4A17-8D6C-D7E11972DDA1}" destId="{8CB40760-9D93-435B-A8B2-3DA73ADD3A77}" srcOrd="8" destOrd="0" presId="urn:microsoft.com/office/officeart/2005/8/layout/cycle8"/>
    <dgm:cxn modelId="{0876C21B-F492-4918-BF9C-DF51504EBCE6}" type="presParOf" srcId="{F0A2B428-7450-4A17-8D6C-D7E11972DDA1}" destId="{5CFDE360-AA6B-4724-BC23-872C709786C0}" srcOrd="9" destOrd="0" presId="urn:microsoft.com/office/officeart/2005/8/layout/cycle8"/>
    <dgm:cxn modelId="{AA9C27D5-4E61-4FF9-A8D7-F8EAF2ED5D11}" type="presParOf" srcId="{F0A2B428-7450-4A17-8D6C-D7E11972DDA1}" destId="{27DB783F-D330-4522-9737-9BD6BBEC813C}" srcOrd="10" destOrd="0" presId="urn:microsoft.com/office/officeart/2005/8/layout/cycle8"/>
    <dgm:cxn modelId="{1BAD25C1-5944-4556-8204-FB71EC8649D9}" type="presParOf" srcId="{F0A2B428-7450-4A17-8D6C-D7E11972DDA1}" destId="{BEAB276B-4E51-43EF-AE53-8849ED004664}" srcOrd="11" destOrd="0" presId="urn:microsoft.com/office/officeart/2005/8/layout/cycle8"/>
    <dgm:cxn modelId="{2E4D07C8-5322-4D48-89B0-F3055AF16CA3}" type="presParOf" srcId="{F0A2B428-7450-4A17-8D6C-D7E11972DDA1}" destId="{C5881779-7517-4565-AA50-609BD9394519}" srcOrd="12" destOrd="0" presId="urn:microsoft.com/office/officeart/2005/8/layout/cycle8"/>
    <dgm:cxn modelId="{C0C3C367-AC7A-4E58-8EC4-DB3EC6775BCB}" type="presParOf" srcId="{F0A2B428-7450-4A17-8D6C-D7E11972DDA1}" destId="{7405CCDF-63A3-458C-8A4B-A38E2D691899}" srcOrd="13" destOrd="0" presId="urn:microsoft.com/office/officeart/2005/8/layout/cycle8"/>
    <dgm:cxn modelId="{3C331321-35D5-45BF-B6E8-B40199D14A4E}" type="presParOf" srcId="{F0A2B428-7450-4A17-8D6C-D7E11972DDA1}" destId="{938BD474-0672-437C-B16F-85C4F0757B3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4C158-40F0-4BFA-8C06-5454E9EF859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BEECAD-9166-4FA1-B415-CFD4830F873E}">
      <dgm:prSet phldrT="[Текст]" custT="1"/>
      <dgm:spPr/>
      <dgm:t>
        <a:bodyPr/>
        <a:lstStyle/>
        <a:p>
          <a:r>
            <a:rPr lang="ru-RU" sz="2000" dirty="0" smtClean="0"/>
            <a:t>Образовательная программа ДО в соответствии с ФОП</a:t>
          </a:r>
          <a:endParaRPr lang="ru-RU" sz="2000" dirty="0"/>
        </a:p>
      </dgm:t>
    </dgm:pt>
    <dgm:pt modelId="{553B1BBB-CAAD-49DA-841B-67324D393912}" type="parTrans" cxnId="{E7FF9773-9741-44E8-B277-F8DDC22049A8}">
      <dgm:prSet/>
      <dgm:spPr/>
      <dgm:t>
        <a:bodyPr/>
        <a:lstStyle/>
        <a:p>
          <a:endParaRPr lang="ru-RU"/>
        </a:p>
      </dgm:t>
    </dgm:pt>
    <dgm:pt modelId="{9FC5CD7C-A6CD-4A84-865D-94044F453E9D}" type="sibTrans" cxnId="{E7FF9773-9741-44E8-B277-F8DDC22049A8}">
      <dgm:prSet/>
      <dgm:spPr/>
      <dgm:t>
        <a:bodyPr/>
        <a:lstStyle/>
        <a:p>
          <a:endParaRPr lang="ru-RU"/>
        </a:p>
      </dgm:t>
    </dgm:pt>
    <dgm:pt modelId="{76FFAD5E-5EC2-44A2-8DEC-D360FA1488A2}">
      <dgm:prSet phldrT="[Текст]" custT="1"/>
      <dgm:spPr/>
      <dgm:t>
        <a:bodyPr/>
        <a:lstStyle/>
        <a:p>
          <a:r>
            <a:rPr lang="ru-RU" sz="1400" dirty="0" smtClean="0"/>
            <a:t>Методическое обеспечение</a:t>
          </a:r>
          <a:endParaRPr lang="ru-RU" sz="1400" dirty="0"/>
        </a:p>
      </dgm:t>
    </dgm:pt>
    <dgm:pt modelId="{563C3D2F-EB9B-4D8A-9527-913B143C4483}" type="parTrans" cxnId="{200037BF-50DC-46A2-AB4D-0C35FF169E61}">
      <dgm:prSet/>
      <dgm:spPr/>
      <dgm:t>
        <a:bodyPr/>
        <a:lstStyle/>
        <a:p>
          <a:endParaRPr lang="ru-RU"/>
        </a:p>
      </dgm:t>
    </dgm:pt>
    <dgm:pt modelId="{D0D082AD-D0F8-435A-BBAB-A51C68B1F2E2}" type="sibTrans" cxnId="{200037BF-50DC-46A2-AB4D-0C35FF169E61}">
      <dgm:prSet/>
      <dgm:spPr/>
      <dgm:t>
        <a:bodyPr/>
        <a:lstStyle/>
        <a:p>
          <a:endParaRPr lang="ru-RU"/>
        </a:p>
      </dgm:t>
    </dgm:pt>
    <dgm:pt modelId="{0405B6D1-FC4A-4F0A-B2C1-529E9E9B6840}">
      <dgm:prSet phldrT="[Текст]" custT="1"/>
      <dgm:spPr/>
      <dgm:t>
        <a:bodyPr/>
        <a:lstStyle/>
        <a:p>
          <a:r>
            <a:rPr lang="ru-RU" sz="1400" dirty="0" smtClean="0"/>
            <a:t>Обучение кадров</a:t>
          </a:r>
          <a:endParaRPr lang="ru-RU" sz="1400" dirty="0"/>
        </a:p>
      </dgm:t>
    </dgm:pt>
    <dgm:pt modelId="{4AE6FC6D-96D9-407E-8867-20E69BCE7763}" type="parTrans" cxnId="{5B7709F5-8F8D-4D53-8CBA-A16AF6938130}">
      <dgm:prSet/>
      <dgm:spPr/>
      <dgm:t>
        <a:bodyPr/>
        <a:lstStyle/>
        <a:p>
          <a:endParaRPr lang="ru-RU"/>
        </a:p>
      </dgm:t>
    </dgm:pt>
    <dgm:pt modelId="{13C844E7-84B3-4EEA-B183-3CDF1E29EA32}" type="sibTrans" cxnId="{5B7709F5-8F8D-4D53-8CBA-A16AF6938130}">
      <dgm:prSet/>
      <dgm:spPr/>
      <dgm:t>
        <a:bodyPr/>
        <a:lstStyle/>
        <a:p>
          <a:endParaRPr lang="ru-RU"/>
        </a:p>
      </dgm:t>
    </dgm:pt>
    <dgm:pt modelId="{8D34AB26-5391-4293-B8C9-90497757AE54}">
      <dgm:prSet phldrT="[Текст]" custT="1"/>
      <dgm:spPr/>
      <dgm:t>
        <a:bodyPr/>
        <a:lstStyle/>
        <a:p>
          <a:r>
            <a:rPr lang="ru-RU" sz="1400" dirty="0" smtClean="0"/>
            <a:t>Инфраструктура</a:t>
          </a:r>
          <a:endParaRPr lang="ru-RU" sz="1400" dirty="0"/>
        </a:p>
      </dgm:t>
    </dgm:pt>
    <dgm:pt modelId="{1EFD93F6-9A09-4F44-92FC-F01974AD9828}" type="parTrans" cxnId="{4C81BE39-F329-4CE0-A710-50D107B719CF}">
      <dgm:prSet/>
      <dgm:spPr/>
      <dgm:t>
        <a:bodyPr/>
        <a:lstStyle/>
        <a:p>
          <a:endParaRPr lang="ru-RU"/>
        </a:p>
      </dgm:t>
    </dgm:pt>
    <dgm:pt modelId="{812B393E-BE26-4FBE-B5FC-A96FD4E2AE18}" type="sibTrans" cxnId="{4C81BE39-F329-4CE0-A710-50D107B719CF}">
      <dgm:prSet/>
      <dgm:spPr/>
      <dgm:t>
        <a:bodyPr/>
        <a:lstStyle/>
        <a:p>
          <a:endParaRPr lang="ru-RU"/>
        </a:p>
      </dgm:t>
    </dgm:pt>
    <dgm:pt modelId="{9D46D2C9-02D5-4363-8ACD-30567E2FF960}">
      <dgm:prSet phldrT="[Текст]" custT="1"/>
      <dgm:spPr/>
      <dgm:t>
        <a:bodyPr/>
        <a:lstStyle/>
        <a:p>
          <a:r>
            <a:rPr lang="ru-RU" sz="1400" dirty="0" smtClean="0"/>
            <a:t>Информирование участников образовательных отношений</a:t>
          </a:r>
          <a:endParaRPr lang="ru-RU" sz="1400" dirty="0"/>
        </a:p>
      </dgm:t>
    </dgm:pt>
    <dgm:pt modelId="{712AE7E5-FDA4-42FE-B842-9A770FB3EADC}" type="parTrans" cxnId="{47A835A2-E4FA-41E4-8169-77DDF9DE4F67}">
      <dgm:prSet/>
      <dgm:spPr/>
      <dgm:t>
        <a:bodyPr/>
        <a:lstStyle/>
        <a:p>
          <a:endParaRPr lang="ru-RU"/>
        </a:p>
      </dgm:t>
    </dgm:pt>
    <dgm:pt modelId="{55FA64D8-D503-4E10-85B3-EBC696EA9EA0}" type="sibTrans" cxnId="{47A835A2-E4FA-41E4-8169-77DDF9DE4F67}">
      <dgm:prSet/>
      <dgm:spPr/>
      <dgm:t>
        <a:bodyPr/>
        <a:lstStyle/>
        <a:p>
          <a:endParaRPr lang="ru-RU"/>
        </a:p>
      </dgm:t>
    </dgm:pt>
    <dgm:pt modelId="{DCB6361B-9235-4542-87A9-A7290F1D5520}" type="pres">
      <dgm:prSet presAssocID="{CF64C158-40F0-4BFA-8C06-5454E9EF859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2D6C1-43B5-4DDF-A4FC-7E2D99A2B39B}" type="pres">
      <dgm:prSet presAssocID="{CF64C158-40F0-4BFA-8C06-5454E9EF8593}" presName="radial" presStyleCnt="0">
        <dgm:presLayoutVars>
          <dgm:animLvl val="ctr"/>
        </dgm:presLayoutVars>
      </dgm:prSet>
      <dgm:spPr/>
    </dgm:pt>
    <dgm:pt modelId="{8C59E264-5A5E-40F2-84FF-B572D62A6C8B}" type="pres">
      <dgm:prSet presAssocID="{7CBEECAD-9166-4FA1-B415-CFD4830F873E}" presName="centerShape" presStyleLbl="vennNode1" presStyleIdx="0" presStyleCnt="5"/>
      <dgm:spPr/>
      <dgm:t>
        <a:bodyPr/>
        <a:lstStyle/>
        <a:p>
          <a:endParaRPr lang="ru-RU"/>
        </a:p>
      </dgm:t>
    </dgm:pt>
    <dgm:pt modelId="{D8CAD72D-930D-4F80-ADAE-0762E495EF07}" type="pres">
      <dgm:prSet presAssocID="{76FFAD5E-5EC2-44A2-8DEC-D360FA1488A2}" presName="node" presStyleLbl="vennNode1" presStyleIdx="1" presStyleCnt="5" custScaleX="11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1B3077-C18C-4874-9519-1E764BEB450F}" type="pres">
      <dgm:prSet presAssocID="{0405B6D1-FC4A-4F0A-B2C1-529E9E9B6840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82009-8AF9-4914-9068-F24EBA5A6B3B}" type="pres">
      <dgm:prSet presAssocID="{8D34AB26-5391-4293-B8C9-90497757AE54}" presName="node" presStyleLbl="vennNode1" presStyleIdx="3" presStyleCnt="5" custScaleX="1369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116DB-E10E-46D8-A41C-80CEC282B594}" type="pres">
      <dgm:prSet presAssocID="{9D46D2C9-02D5-4363-8ACD-30567E2FF960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1BE39-F329-4CE0-A710-50D107B719CF}" srcId="{7CBEECAD-9166-4FA1-B415-CFD4830F873E}" destId="{8D34AB26-5391-4293-B8C9-90497757AE54}" srcOrd="2" destOrd="0" parTransId="{1EFD93F6-9A09-4F44-92FC-F01974AD9828}" sibTransId="{812B393E-BE26-4FBE-B5FC-A96FD4E2AE18}"/>
    <dgm:cxn modelId="{E7FF9773-9741-44E8-B277-F8DDC22049A8}" srcId="{CF64C158-40F0-4BFA-8C06-5454E9EF8593}" destId="{7CBEECAD-9166-4FA1-B415-CFD4830F873E}" srcOrd="0" destOrd="0" parTransId="{553B1BBB-CAAD-49DA-841B-67324D393912}" sibTransId="{9FC5CD7C-A6CD-4A84-865D-94044F453E9D}"/>
    <dgm:cxn modelId="{2D10D3B0-4EDA-4644-AB9D-EFA5C83E8EA8}" type="presOf" srcId="{8D34AB26-5391-4293-B8C9-90497757AE54}" destId="{FCB82009-8AF9-4914-9068-F24EBA5A6B3B}" srcOrd="0" destOrd="0" presId="urn:microsoft.com/office/officeart/2005/8/layout/radial3"/>
    <dgm:cxn modelId="{5B7709F5-8F8D-4D53-8CBA-A16AF6938130}" srcId="{7CBEECAD-9166-4FA1-B415-CFD4830F873E}" destId="{0405B6D1-FC4A-4F0A-B2C1-529E9E9B6840}" srcOrd="1" destOrd="0" parTransId="{4AE6FC6D-96D9-407E-8867-20E69BCE7763}" sibTransId="{13C844E7-84B3-4EEA-B183-3CDF1E29EA32}"/>
    <dgm:cxn modelId="{CBA4CD41-7C91-4A0D-B8E1-1C239C34CF7B}" type="presOf" srcId="{76FFAD5E-5EC2-44A2-8DEC-D360FA1488A2}" destId="{D8CAD72D-930D-4F80-ADAE-0762E495EF07}" srcOrd="0" destOrd="0" presId="urn:microsoft.com/office/officeart/2005/8/layout/radial3"/>
    <dgm:cxn modelId="{82DEE2C4-87A2-40E4-AD68-BE45AABE931B}" type="presOf" srcId="{0405B6D1-FC4A-4F0A-B2C1-529E9E9B6840}" destId="{F91B3077-C18C-4874-9519-1E764BEB450F}" srcOrd="0" destOrd="0" presId="urn:microsoft.com/office/officeart/2005/8/layout/radial3"/>
    <dgm:cxn modelId="{4EBEEE18-9081-437A-9DA2-F69B8EFA9C3B}" type="presOf" srcId="{7CBEECAD-9166-4FA1-B415-CFD4830F873E}" destId="{8C59E264-5A5E-40F2-84FF-B572D62A6C8B}" srcOrd="0" destOrd="0" presId="urn:microsoft.com/office/officeart/2005/8/layout/radial3"/>
    <dgm:cxn modelId="{47A835A2-E4FA-41E4-8169-77DDF9DE4F67}" srcId="{7CBEECAD-9166-4FA1-B415-CFD4830F873E}" destId="{9D46D2C9-02D5-4363-8ACD-30567E2FF960}" srcOrd="3" destOrd="0" parTransId="{712AE7E5-FDA4-42FE-B842-9A770FB3EADC}" sibTransId="{55FA64D8-D503-4E10-85B3-EBC696EA9EA0}"/>
    <dgm:cxn modelId="{200037BF-50DC-46A2-AB4D-0C35FF169E61}" srcId="{7CBEECAD-9166-4FA1-B415-CFD4830F873E}" destId="{76FFAD5E-5EC2-44A2-8DEC-D360FA1488A2}" srcOrd="0" destOrd="0" parTransId="{563C3D2F-EB9B-4D8A-9527-913B143C4483}" sibTransId="{D0D082AD-D0F8-435A-BBAB-A51C68B1F2E2}"/>
    <dgm:cxn modelId="{0651C8CF-C870-4AE0-B00D-A99F7D72C958}" type="presOf" srcId="{CF64C158-40F0-4BFA-8C06-5454E9EF8593}" destId="{DCB6361B-9235-4542-87A9-A7290F1D5520}" srcOrd="0" destOrd="0" presId="urn:microsoft.com/office/officeart/2005/8/layout/radial3"/>
    <dgm:cxn modelId="{39E6CB45-A2CA-4144-91D0-5CA60A612D4F}" type="presOf" srcId="{9D46D2C9-02D5-4363-8ACD-30567E2FF960}" destId="{516116DB-E10E-46D8-A41C-80CEC282B594}" srcOrd="0" destOrd="0" presId="urn:microsoft.com/office/officeart/2005/8/layout/radial3"/>
    <dgm:cxn modelId="{4389CD6C-8826-4546-9B0B-C680E230B272}" type="presParOf" srcId="{DCB6361B-9235-4542-87A9-A7290F1D5520}" destId="{8892D6C1-43B5-4DDF-A4FC-7E2D99A2B39B}" srcOrd="0" destOrd="0" presId="urn:microsoft.com/office/officeart/2005/8/layout/radial3"/>
    <dgm:cxn modelId="{F0DE8B8C-1773-4B38-AD86-485A59CF8581}" type="presParOf" srcId="{8892D6C1-43B5-4DDF-A4FC-7E2D99A2B39B}" destId="{8C59E264-5A5E-40F2-84FF-B572D62A6C8B}" srcOrd="0" destOrd="0" presId="urn:microsoft.com/office/officeart/2005/8/layout/radial3"/>
    <dgm:cxn modelId="{A5C9DC40-353D-4E23-85DA-8D8175696759}" type="presParOf" srcId="{8892D6C1-43B5-4DDF-A4FC-7E2D99A2B39B}" destId="{D8CAD72D-930D-4F80-ADAE-0762E495EF07}" srcOrd="1" destOrd="0" presId="urn:microsoft.com/office/officeart/2005/8/layout/radial3"/>
    <dgm:cxn modelId="{5B8D76B2-92A0-4D60-864A-9D80BB4C7A39}" type="presParOf" srcId="{8892D6C1-43B5-4DDF-A4FC-7E2D99A2B39B}" destId="{F91B3077-C18C-4874-9519-1E764BEB450F}" srcOrd="2" destOrd="0" presId="urn:microsoft.com/office/officeart/2005/8/layout/radial3"/>
    <dgm:cxn modelId="{700851A8-5F36-4671-BBB0-594934D58A80}" type="presParOf" srcId="{8892D6C1-43B5-4DDF-A4FC-7E2D99A2B39B}" destId="{FCB82009-8AF9-4914-9068-F24EBA5A6B3B}" srcOrd="3" destOrd="0" presId="urn:microsoft.com/office/officeart/2005/8/layout/radial3"/>
    <dgm:cxn modelId="{9DE9CBC2-F14D-4E5B-8E2D-6446E11904A8}" type="presParOf" srcId="{8892D6C1-43B5-4DDF-A4FC-7E2D99A2B39B}" destId="{516116DB-E10E-46D8-A41C-80CEC282B5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8E763-6AB3-4A0E-BD9E-37386D4C603B}">
      <dsp:nvSpPr>
        <dsp:cNvPr id="0" name=""/>
        <dsp:cNvSpPr/>
      </dsp:nvSpPr>
      <dsp:spPr>
        <a:xfrm>
          <a:off x="1945564" y="389085"/>
          <a:ext cx="5028184" cy="5028184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Соответствие обязательной части ОП ДО ДОО ФОП ДО; наполнение ЧФУ</a:t>
          </a:r>
          <a:endParaRPr lang="ru-RU" sz="1600" kern="1200" dirty="0"/>
        </a:p>
      </dsp:txBody>
      <dsp:txXfrm>
        <a:off x="4595537" y="1454581"/>
        <a:ext cx="1795780" cy="1496483"/>
      </dsp:txXfrm>
    </dsp:sp>
    <dsp:sp modelId="{60E40AC1-D561-4A59-BAA9-C1DB95D55DDC}">
      <dsp:nvSpPr>
        <dsp:cNvPr id="0" name=""/>
        <dsp:cNvSpPr/>
      </dsp:nvSpPr>
      <dsp:spPr>
        <a:xfrm>
          <a:off x="1842007" y="568663"/>
          <a:ext cx="5028184" cy="5028184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 Планирование задач и мероприятий по внедрению ФОП ДО, включая </a:t>
          </a:r>
          <a:r>
            <a:rPr lang="ru-RU" sz="1600" kern="1200" dirty="0" err="1" smtClean="0"/>
            <a:t>методсопровождение</a:t>
          </a:r>
          <a:r>
            <a:rPr lang="ru-RU" sz="1600" kern="1200" dirty="0" smtClean="0"/>
            <a:t> педагогов</a:t>
          </a:r>
          <a:endParaRPr lang="ru-RU" sz="1600" kern="1200" dirty="0"/>
        </a:p>
      </dsp:txBody>
      <dsp:txXfrm>
        <a:off x="3039194" y="3830997"/>
        <a:ext cx="2693670" cy="1316905"/>
      </dsp:txXfrm>
    </dsp:sp>
    <dsp:sp modelId="{8CB40760-9D93-435B-A8B2-3DA73ADD3A77}">
      <dsp:nvSpPr>
        <dsp:cNvPr id="0" name=""/>
        <dsp:cNvSpPr/>
      </dsp:nvSpPr>
      <dsp:spPr>
        <a:xfrm>
          <a:off x="1738451" y="389085"/>
          <a:ext cx="5028184" cy="5028184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 Информированность родителей (</a:t>
          </a:r>
          <a:r>
            <a:rPr lang="ru-RU" sz="1600" kern="1200" dirty="0" err="1" smtClean="0"/>
            <a:t>з.п</a:t>
          </a:r>
          <a:r>
            <a:rPr lang="ru-RU" sz="1600" kern="1200" dirty="0" smtClean="0"/>
            <a:t>.) детей, посещающих ДОО, о ФОП ДО с элементами обратной связи</a:t>
          </a:r>
          <a:endParaRPr lang="ru-RU" sz="1600" kern="1200" dirty="0"/>
        </a:p>
      </dsp:txBody>
      <dsp:txXfrm>
        <a:off x="2320882" y="1454581"/>
        <a:ext cx="1795780" cy="1496483"/>
      </dsp:txXfrm>
    </dsp:sp>
    <dsp:sp modelId="{C5881779-7517-4565-AA50-609BD9394519}">
      <dsp:nvSpPr>
        <dsp:cNvPr id="0" name=""/>
        <dsp:cNvSpPr/>
      </dsp:nvSpPr>
      <dsp:spPr>
        <a:xfrm>
          <a:off x="1634710" y="77817"/>
          <a:ext cx="5650721" cy="56507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5CCDF-63A3-458C-8A4B-A38E2D691899}">
      <dsp:nvSpPr>
        <dsp:cNvPr id="0" name=""/>
        <dsp:cNvSpPr/>
      </dsp:nvSpPr>
      <dsp:spPr>
        <a:xfrm>
          <a:off x="1530739" y="257077"/>
          <a:ext cx="5650721" cy="56507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BD474-0672-437C-B16F-85C4F0757B33}">
      <dsp:nvSpPr>
        <dsp:cNvPr id="0" name=""/>
        <dsp:cNvSpPr/>
      </dsp:nvSpPr>
      <dsp:spPr>
        <a:xfrm>
          <a:off x="1426767" y="77817"/>
          <a:ext cx="5650721" cy="56507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0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853641"/>
            <a:ext cx="4930775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87265" y="2208098"/>
            <a:ext cx="5953759" cy="416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B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yulialapkina2008@mail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6.jpg"/><Relationship Id="rId7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docs.edu.gov.ru/document/f4f7837770384bfa1faa1827ec8d72d4/download/5558/" TargetMode="Externa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fopdo2_bot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t.me/fopdo1_b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konstruktorfopdo_bot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irzar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old-firo.ranepa.ru/navigator-programm-do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1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324600"/>
          </a:xfrm>
          <a:custGeom>
            <a:avLst/>
            <a:gdLst/>
            <a:ahLst/>
            <a:cxnLst/>
            <a:rect l="l" t="t" r="r" b="b"/>
            <a:pathLst>
              <a:path w="12192000" h="5141595">
                <a:moveTo>
                  <a:pt x="12191619" y="0"/>
                </a:moveTo>
                <a:lnTo>
                  <a:pt x="0" y="0"/>
                </a:lnTo>
                <a:lnTo>
                  <a:pt x="0" y="5141595"/>
                </a:lnTo>
                <a:lnTo>
                  <a:pt x="12191619" y="3400298"/>
                </a:lnTo>
                <a:lnTo>
                  <a:pt x="12191619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2942" y="1875094"/>
            <a:ext cx="11353799" cy="1945404"/>
          </a:xfrm>
          <a:prstGeom prst="rect">
            <a:avLst/>
          </a:prstGeom>
          <a:ln w="9144">
            <a:noFill/>
          </a:ln>
        </p:spPr>
        <p:txBody>
          <a:bodyPr vert="horz" wrap="square" lIns="0" tIns="280670" rIns="0" bIns="0" rtlCol="0">
            <a:spAutoFit/>
          </a:bodyPr>
          <a:lstStyle/>
          <a:p>
            <a:pPr marL="295275" marR="287020" indent="1270" algn="ctr">
              <a:lnSpc>
                <a:spcPct val="90000"/>
              </a:lnSpc>
              <a:spcBef>
                <a:spcPts val="2210"/>
              </a:spcBef>
            </a:pPr>
            <a:r>
              <a:rPr lang="ru-RU" sz="4000" dirty="0">
                <a:latin typeface="+mj-lt"/>
              </a:rPr>
              <a:t>Реализация вариативной части ОП на основе ФОП </a:t>
            </a:r>
            <a:r>
              <a:rPr lang="ru-RU" sz="4000" dirty="0" smtClean="0">
                <a:latin typeface="+mj-lt"/>
              </a:rPr>
              <a:t>ДО</a:t>
            </a:r>
            <a:r>
              <a:rPr lang="ru-RU" sz="4000" dirty="0" smtClean="0">
                <a:latin typeface="+mj-lt"/>
              </a:rPr>
              <a:t/>
            </a:r>
            <a:br>
              <a:rPr lang="ru-RU" sz="4000" dirty="0" smtClean="0">
                <a:latin typeface="+mj-lt"/>
              </a:rPr>
            </a:br>
            <a:r>
              <a:rPr lang="ru-RU" sz="4000" dirty="0" smtClean="0">
                <a:latin typeface="+mj-lt"/>
              </a:rPr>
              <a:t>Промежуточные итоги</a:t>
            </a:r>
            <a:endParaRPr sz="3700" dirty="0">
              <a:latin typeface="+mj-lt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00" y="5141595"/>
            <a:ext cx="6131740" cy="961802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lang="ru-RU" b="1" spc="-16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Лапкина Юлия Владимировна</a:t>
            </a:r>
            <a:endParaRPr lang="ru-RU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marR="5715" algn="r">
              <a:lnSpc>
                <a:spcPct val="100000"/>
              </a:lnSpc>
              <a:spcBef>
                <a:spcPts val="520"/>
              </a:spcBef>
            </a:pPr>
            <a:r>
              <a:rPr lang="ru-RU" spc="-9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Заместитель </a:t>
            </a:r>
            <a:r>
              <a:rPr lang="ru-RU" spc="-9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директора, методист М</a:t>
            </a:r>
            <a:r>
              <a:rPr spc="-2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БУ</a:t>
            </a:r>
            <a:r>
              <a:rPr spc="-5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pc="-18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ДПО</a:t>
            </a:r>
            <a:r>
              <a:rPr lang="ru-RU" spc="-18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pc="-6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pc="-8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«</a:t>
            </a:r>
            <a:r>
              <a:rPr lang="ru-RU" spc="-8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Центр экспертизы, мониторинга и информационно-методического сопровождения</a:t>
            </a:r>
            <a:r>
              <a:rPr spc="-95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»</a:t>
            </a:r>
            <a:endParaRPr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553998"/>
          </a:xfrm>
        </p:spPr>
        <p:txBody>
          <a:bodyPr/>
          <a:lstStyle/>
          <a:p>
            <a:pPr marL="12700" algn="l" rtl="0">
              <a:spcBef>
                <a:spcPts val="100"/>
              </a:spcBef>
            </a:pPr>
            <a:r>
              <a:rPr lang="ru-RU" sz="1800" kern="1200" spc="-3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ОБРАЗОВАТЕЛЬНАЯ</a:t>
            </a:r>
            <a:r>
              <a:rPr lang="ru-RU" sz="1800" kern="1200" spc="6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ДЕЯТЕЛЬНОСТЬ</a:t>
            </a:r>
            <a:r>
              <a:rPr lang="ru-RU" sz="1800" kern="12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sz="1800" kern="12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sz="1800" kern="1200" spc="-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(п.24.10,</a:t>
            </a:r>
            <a:r>
              <a:rPr lang="ru-RU" sz="1800" kern="1200" spc="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kern="1200" spc="-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стр.154,</a:t>
            </a:r>
            <a:r>
              <a:rPr lang="ru-RU" sz="1800" kern="1200" spc="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kern="1200" spc="-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п.24.16,</a:t>
            </a:r>
            <a:r>
              <a:rPr lang="ru-RU" sz="1800" kern="1200" spc="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kern="1200" spc="-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стр.155</a:t>
            </a:r>
            <a:r>
              <a:rPr lang="ru-RU" sz="1800" kern="1200" spc="-5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sz="18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40576"/>
              </p:ext>
            </p:extLst>
          </p:nvPr>
        </p:nvGraphicFramePr>
        <p:xfrm>
          <a:off x="228600" y="627188"/>
          <a:ext cx="11845925" cy="624300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25160"/>
                <a:gridCol w="6120765"/>
              </a:tblGrid>
              <a:tr h="305435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/>
                        <a:t>в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утренний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отрезок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времени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165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540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400" dirty="0"/>
                        <a:t>во</a:t>
                      </a:r>
                      <a:r>
                        <a:rPr sz="1400" spc="-15" dirty="0"/>
                        <a:t> </a:t>
                      </a:r>
                      <a:r>
                        <a:rPr sz="1400" spc="-10" dirty="0"/>
                        <a:t>второй</a:t>
                      </a:r>
                      <a:r>
                        <a:rPr sz="1400" spc="5" dirty="0"/>
                        <a:t> </a:t>
                      </a:r>
                      <a:r>
                        <a:rPr sz="1400" spc="-10" dirty="0"/>
                        <a:t>половине</a:t>
                      </a:r>
                      <a:r>
                        <a:rPr sz="1400" spc="-25" dirty="0"/>
                        <a:t> </a:t>
                      </a:r>
                      <a:r>
                        <a:rPr sz="1400" dirty="0"/>
                        <a:t>дня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0165" marB="0"/>
                </a:tc>
              </a:tr>
              <a:tr h="66281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 marR="58419" algn="just">
                        <a:lnSpc>
                          <a:spcPct val="110500"/>
                        </a:lnSpc>
                        <a:spcBef>
                          <a:spcPts val="65"/>
                        </a:spcBef>
                      </a:pPr>
                      <a:r>
                        <a:rPr sz="1400" spc="-5" dirty="0"/>
                        <a:t>игровые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ситуации,</a:t>
                      </a:r>
                      <a:r>
                        <a:rPr sz="1400" spc="-5" dirty="0"/>
                        <a:t> индивидуальные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игры</a:t>
                      </a:r>
                      <a:r>
                        <a:rPr sz="1400" dirty="0"/>
                        <a:t> и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игры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небольшими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подгруппами </a:t>
                      </a:r>
                      <a:r>
                        <a:rPr sz="1400" spc="-5" dirty="0"/>
                        <a:t> (сюжетно-ролевые,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режиссерские,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дидактические,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подвижные,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музыкальные</a:t>
                      </a:r>
                      <a:r>
                        <a:rPr sz="1400" dirty="0"/>
                        <a:t> и 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другие)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 marR="57785" algn="just">
                        <a:lnSpc>
                          <a:spcPct val="110500"/>
                        </a:lnSpc>
                        <a:spcBef>
                          <a:spcPts val="65"/>
                        </a:spcBef>
                      </a:pPr>
                      <a:r>
                        <a:rPr sz="1400" spc="-5" dirty="0"/>
                        <a:t>элементарная</a:t>
                      </a:r>
                      <a:r>
                        <a:rPr sz="1400" dirty="0"/>
                        <a:t> </a:t>
                      </a:r>
                      <a:r>
                        <a:rPr sz="1400" spc="-15" dirty="0"/>
                        <a:t>трудовая</a:t>
                      </a:r>
                      <a:r>
                        <a:rPr sz="1400" spc="-10" dirty="0"/>
                        <a:t> деятельность</a:t>
                      </a:r>
                      <a:r>
                        <a:rPr sz="1400" spc="-5" dirty="0"/>
                        <a:t> </a:t>
                      </a:r>
                      <a:r>
                        <a:rPr sz="1400" spc="-15" dirty="0"/>
                        <a:t>детей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(уборка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групповой</a:t>
                      </a:r>
                      <a:r>
                        <a:rPr sz="1400" spc="-5" dirty="0"/>
                        <a:t> комнаты;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ремонт</a:t>
                      </a:r>
                      <a:r>
                        <a:rPr sz="1400" dirty="0"/>
                        <a:t> </a:t>
                      </a:r>
                      <a:r>
                        <a:rPr sz="1400" spc="-15" dirty="0"/>
                        <a:t>книг, 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настольно-печатных </a:t>
                      </a:r>
                      <a:r>
                        <a:rPr sz="1400" dirty="0"/>
                        <a:t>игр; </a:t>
                      </a:r>
                      <a:r>
                        <a:rPr sz="1400" spc="-10" dirty="0"/>
                        <a:t>стирка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/>
                        <a:t>кукольного</a:t>
                      </a:r>
                      <a:r>
                        <a:rPr sz="1400" spc="-5" dirty="0"/>
                        <a:t> белья; </a:t>
                      </a:r>
                      <a:r>
                        <a:rPr sz="1400" spc="-10" dirty="0"/>
                        <a:t>изготовление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/>
                        <a:t>игрушек-самоделок</a:t>
                      </a:r>
                      <a:r>
                        <a:rPr sz="1400" spc="250" dirty="0"/>
                        <a:t> </a:t>
                      </a:r>
                      <a:r>
                        <a:rPr sz="1400" spc="5" dirty="0"/>
                        <a:t>для </a:t>
                      </a:r>
                      <a:r>
                        <a:rPr sz="1400" spc="10" dirty="0"/>
                        <a:t> </a:t>
                      </a:r>
                      <a:r>
                        <a:rPr sz="1400" spc="-5" dirty="0"/>
                        <a:t>игр </a:t>
                      </a:r>
                      <a:r>
                        <a:rPr sz="1400" dirty="0"/>
                        <a:t>малышей)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" marB="0"/>
                </a:tc>
              </a:tr>
              <a:tr h="66268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 marR="58419">
                        <a:lnSpc>
                          <a:spcPct val="111100"/>
                        </a:lnSpc>
                        <a:spcBef>
                          <a:spcPts val="855"/>
                        </a:spcBef>
                      </a:pPr>
                      <a:r>
                        <a:rPr sz="1400" spc="-10" dirty="0"/>
                        <a:t>беседы</a:t>
                      </a:r>
                      <a:r>
                        <a:rPr sz="1400" spc="125" dirty="0"/>
                        <a:t> </a:t>
                      </a:r>
                      <a:r>
                        <a:rPr sz="1400" dirty="0"/>
                        <a:t>с</a:t>
                      </a:r>
                      <a:r>
                        <a:rPr sz="1400" spc="105" dirty="0"/>
                        <a:t> </a:t>
                      </a:r>
                      <a:r>
                        <a:rPr sz="1400" spc="-5" dirty="0"/>
                        <a:t>детьми</a:t>
                      </a:r>
                      <a:r>
                        <a:rPr sz="1400" spc="105" dirty="0"/>
                        <a:t> </a:t>
                      </a:r>
                      <a:r>
                        <a:rPr sz="1400" spc="-5" dirty="0"/>
                        <a:t>по</a:t>
                      </a:r>
                      <a:r>
                        <a:rPr sz="1400" spc="114" dirty="0"/>
                        <a:t> </a:t>
                      </a:r>
                      <a:r>
                        <a:rPr sz="1400" spc="-5" dirty="0"/>
                        <a:t>их</a:t>
                      </a:r>
                      <a:r>
                        <a:rPr sz="1400" spc="110" dirty="0"/>
                        <a:t> </a:t>
                      </a:r>
                      <a:r>
                        <a:rPr sz="1400" spc="-5" dirty="0"/>
                        <a:t>интересам,</a:t>
                      </a:r>
                      <a:r>
                        <a:rPr sz="1400" spc="114" dirty="0"/>
                        <a:t> </a:t>
                      </a:r>
                      <a:r>
                        <a:rPr sz="1400" spc="-5" dirty="0"/>
                        <a:t>развивающее</a:t>
                      </a:r>
                      <a:r>
                        <a:rPr sz="1400" spc="130" dirty="0"/>
                        <a:t> </a:t>
                      </a:r>
                      <a:r>
                        <a:rPr sz="1400" spc="-5" dirty="0"/>
                        <a:t>общение</a:t>
                      </a:r>
                      <a:r>
                        <a:rPr sz="1400" spc="110" dirty="0"/>
                        <a:t> </a:t>
                      </a:r>
                      <a:r>
                        <a:rPr sz="1400" spc="-10" dirty="0"/>
                        <a:t>педагога</a:t>
                      </a:r>
                      <a:r>
                        <a:rPr sz="1400" spc="125" dirty="0"/>
                        <a:t> </a:t>
                      </a:r>
                      <a:r>
                        <a:rPr sz="1400" dirty="0"/>
                        <a:t>с</a:t>
                      </a:r>
                      <a:r>
                        <a:rPr sz="1400" spc="105" dirty="0"/>
                        <a:t> </a:t>
                      </a:r>
                      <a:r>
                        <a:rPr sz="1400" spc="-10" dirty="0"/>
                        <a:t>детьми</a:t>
                      </a:r>
                      <a:r>
                        <a:rPr sz="1400" spc="125" dirty="0"/>
                        <a:t> </a:t>
                      </a:r>
                      <a:r>
                        <a:rPr sz="1400" spc="-5" dirty="0"/>
                        <a:t>(в</a:t>
                      </a:r>
                      <a:r>
                        <a:rPr sz="1400" spc="110" dirty="0"/>
                        <a:t> </a:t>
                      </a:r>
                      <a:r>
                        <a:rPr sz="1400" spc="-10" dirty="0"/>
                        <a:t>том </a:t>
                      </a:r>
                      <a:r>
                        <a:rPr sz="1400" spc="-254" dirty="0"/>
                        <a:t> </a:t>
                      </a:r>
                      <a:r>
                        <a:rPr sz="1400" spc="-5" dirty="0"/>
                        <a:t>числе</a:t>
                      </a:r>
                      <a:r>
                        <a:rPr sz="1400" spc="35" dirty="0"/>
                        <a:t> </a:t>
                      </a:r>
                      <a:r>
                        <a:rPr sz="1400" dirty="0"/>
                        <a:t>в</a:t>
                      </a:r>
                      <a:r>
                        <a:rPr sz="1400" spc="-5" dirty="0"/>
                        <a:t> </a:t>
                      </a:r>
                      <a:r>
                        <a:rPr sz="1400" dirty="0"/>
                        <a:t>форме </a:t>
                      </a:r>
                      <a:r>
                        <a:rPr sz="1400" spc="-5" dirty="0"/>
                        <a:t>утреннего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вечернего</a:t>
                      </a:r>
                      <a:r>
                        <a:rPr sz="1400" dirty="0"/>
                        <a:t> круга),</a:t>
                      </a:r>
                      <a:r>
                        <a:rPr sz="1400" spc="-55" dirty="0"/>
                        <a:t> </a:t>
                      </a:r>
                      <a:r>
                        <a:rPr sz="1400" spc="-5" dirty="0"/>
                        <a:t>рассматривание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картин,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иллюстраций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 marR="55880" algn="just">
                        <a:lnSpc>
                          <a:spcPct val="110400"/>
                        </a:lnSpc>
                        <a:spcBef>
                          <a:spcPts val="70"/>
                        </a:spcBef>
                      </a:pPr>
                      <a:r>
                        <a:rPr sz="1400" spc="-10" dirty="0"/>
                        <a:t>проведение </a:t>
                      </a:r>
                      <a:r>
                        <a:rPr sz="1400" spc="-5" dirty="0"/>
                        <a:t>зрелищных мероприятий, развлечений, праздников </a:t>
                      </a:r>
                      <a:r>
                        <a:rPr sz="1400" spc="-10" dirty="0"/>
                        <a:t>(кукольный, настольный, </a:t>
                      </a:r>
                      <a:r>
                        <a:rPr sz="1400" spc="-5" dirty="0"/>
                        <a:t> теневой театры, игры-драматизации; концерты; спортивные, музыкальные </a:t>
                      </a:r>
                      <a:r>
                        <a:rPr sz="1400" dirty="0"/>
                        <a:t>и </a:t>
                      </a:r>
                      <a:r>
                        <a:rPr sz="1400" spc="-5" dirty="0"/>
                        <a:t>литературные </a:t>
                      </a:r>
                      <a:r>
                        <a:rPr sz="1400" dirty="0"/>
                        <a:t> </a:t>
                      </a:r>
                      <a:r>
                        <a:rPr sz="1400" spc="-10" dirty="0"/>
                        <a:t>досуги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20" dirty="0"/>
                        <a:t> </a:t>
                      </a:r>
                      <a:r>
                        <a:rPr sz="1400" spc="-5" dirty="0"/>
                        <a:t>другое)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890" marB="0"/>
                </a:tc>
              </a:tr>
              <a:tr h="5880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>
                        <a:lnSpc>
                          <a:spcPct val="100000"/>
                        </a:lnSpc>
                        <a:spcBef>
                          <a:spcPts val="720"/>
                        </a:spcBef>
                        <a:tabLst>
                          <a:tab pos="1132840" algn="l"/>
                          <a:tab pos="2113280" algn="l"/>
                          <a:tab pos="2886075" algn="l"/>
                          <a:tab pos="3825875" algn="l"/>
                          <a:tab pos="4173854" algn="l"/>
                          <a:tab pos="4963795" algn="l"/>
                        </a:tabLst>
                      </a:pPr>
                      <a:r>
                        <a:rPr sz="1400" spc="-5" dirty="0"/>
                        <a:t>практические,	</a:t>
                      </a:r>
                      <a:r>
                        <a:rPr sz="1400" dirty="0"/>
                        <a:t>проблемные	</a:t>
                      </a:r>
                      <a:r>
                        <a:rPr sz="1400" spc="-5" dirty="0"/>
                        <a:t>ситуации,	упражнения	(по	</a:t>
                      </a:r>
                      <a:r>
                        <a:rPr sz="1400" dirty="0"/>
                        <a:t>освоению	</a:t>
                      </a:r>
                      <a:r>
                        <a:rPr sz="1400" spc="-10" dirty="0"/>
                        <a:t>культурно-</a:t>
                      </a:r>
                      <a:endParaRPr sz="1400"/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5" dirty="0"/>
                        <a:t>гигиенических</a:t>
                      </a:r>
                      <a:r>
                        <a:rPr sz="1400" spc="50" dirty="0"/>
                        <a:t> </a:t>
                      </a:r>
                      <a:r>
                        <a:rPr sz="1400" dirty="0"/>
                        <a:t>навыков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-5" dirty="0"/>
                        <a:t> </a:t>
                      </a:r>
                      <a:r>
                        <a:rPr sz="1400" spc="-15" dirty="0"/>
                        <a:t>культуры</a:t>
                      </a:r>
                      <a:r>
                        <a:rPr sz="1400" spc="-5" dirty="0"/>
                        <a:t> </a:t>
                      </a:r>
                      <a:r>
                        <a:rPr sz="1400" spc="-10" dirty="0"/>
                        <a:t>здоровья,</a:t>
                      </a:r>
                      <a:r>
                        <a:rPr sz="1400" spc="40" dirty="0"/>
                        <a:t> </a:t>
                      </a:r>
                      <a:r>
                        <a:rPr sz="1400" spc="-5" dirty="0"/>
                        <a:t>правил </a:t>
                      </a:r>
                      <a:r>
                        <a:rPr sz="1400" dirty="0"/>
                        <a:t>и</a:t>
                      </a:r>
                      <a:r>
                        <a:rPr sz="1400" spc="20" dirty="0"/>
                        <a:t> </a:t>
                      </a:r>
                      <a:r>
                        <a:rPr sz="1400" dirty="0"/>
                        <a:t>норм</a:t>
                      </a:r>
                      <a:r>
                        <a:rPr sz="1400" spc="-25" dirty="0"/>
                        <a:t> </a:t>
                      </a:r>
                      <a:r>
                        <a:rPr sz="1400" spc="-10" dirty="0"/>
                        <a:t>поведения</a:t>
                      </a:r>
                      <a:r>
                        <a:rPr sz="1400" spc="45" dirty="0"/>
                        <a:t> </a:t>
                      </a:r>
                      <a:r>
                        <a:rPr sz="1400" dirty="0"/>
                        <a:t>и </a:t>
                      </a:r>
                      <a:r>
                        <a:rPr sz="1400" spc="-5" dirty="0"/>
                        <a:t>другие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400" dirty="0"/>
                        <a:t>игровые</a:t>
                      </a:r>
                      <a:r>
                        <a:rPr sz="1400" spc="80" dirty="0"/>
                        <a:t> </a:t>
                      </a:r>
                      <a:r>
                        <a:rPr sz="1400" spc="-10" dirty="0"/>
                        <a:t>ситуации,</a:t>
                      </a:r>
                      <a:r>
                        <a:rPr sz="1400" spc="340" dirty="0"/>
                        <a:t> </a:t>
                      </a:r>
                      <a:r>
                        <a:rPr sz="1400" spc="-5" dirty="0"/>
                        <a:t>индивидуальные</a:t>
                      </a:r>
                      <a:r>
                        <a:rPr sz="1400" spc="345" dirty="0"/>
                        <a:t> </a:t>
                      </a:r>
                      <a:r>
                        <a:rPr sz="1400" spc="-5" dirty="0"/>
                        <a:t>игры</a:t>
                      </a:r>
                      <a:r>
                        <a:rPr sz="1400" spc="340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320" dirty="0"/>
                        <a:t> </a:t>
                      </a:r>
                      <a:r>
                        <a:rPr sz="1400" spc="-10" dirty="0"/>
                        <a:t>игры</a:t>
                      </a:r>
                      <a:r>
                        <a:rPr sz="1400" spc="340" dirty="0"/>
                        <a:t> </a:t>
                      </a:r>
                      <a:r>
                        <a:rPr sz="1400" spc="-5" dirty="0"/>
                        <a:t>небольшими</a:t>
                      </a:r>
                      <a:r>
                        <a:rPr sz="1400" spc="330" dirty="0"/>
                        <a:t> </a:t>
                      </a:r>
                      <a:r>
                        <a:rPr sz="1400" spc="-10" dirty="0"/>
                        <a:t>подгруппами</a:t>
                      </a:r>
                      <a:r>
                        <a:rPr sz="1400" spc="330" dirty="0"/>
                        <a:t> </a:t>
                      </a:r>
                      <a:r>
                        <a:rPr sz="1400" spc="-10" dirty="0"/>
                        <a:t>(сюжетно-</a:t>
                      </a:r>
                      <a:endParaRPr sz="1400"/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dirty="0"/>
                        <a:t>ролевые,</a:t>
                      </a:r>
                      <a:r>
                        <a:rPr sz="1400" spc="-35" dirty="0"/>
                        <a:t> </a:t>
                      </a:r>
                      <a:r>
                        <a:rPr sz="1400" spc="-5" dirty="0"/>
                        <a:t>режиссерские,</a:t>
                      </a:r>
                      <a:r>
                        <a:rPr sz="1400" spc="30" dirty="0"/>
                        <a:t> </a:t>
                      </a:r>
                      <a:r>
                        <a:rPr sz="1400" spc="-5" dirty="0"/>
                        <a:t>дидактические,</a:t>
                      </a:r>
                      <a:r>
                        <a:rPr sz="1400" spc="85" dirty="0"/>
                        <a:t> </a:t>
                      </a:r>
                      <a:r>
                        <a:rPr sz="1400" spc="-10" dirty="0"/>
                        <a:t>подвижные,</a:t>
                      </a:r>
                      <a:r>
                        <a:rPr sz="1400" spc="30" dirty="0"/>
                        <a:t> </a:t>
                      </a:r>
                      <a:r>
                        <a:rPr sz="1400" spc="-5" dirty="0"/>
                        <a:t>музыкальные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-5" dirty="0"/>
                        <a:t> другие)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1440" marB="0"/>
                </a:tc>
              </a:tr>
              <a:tr h="402336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sz="1400" spc="-15" dirty="0"/>
                        <a:t>наблюдения</a:t>
                      </a:r>
                      <a:r>
                        <a:rPr sz="1400" spc="45" dirty="0"/>
                        <a:t> </a:t>
                      </a:r>
                      <a:r>
                        <a:rPr sz="1400" spc="-5" dirty="0"/>
                        <a:t>за</a:t>
                      </a:r>
                      <a:r>
                        <a:rPr sz="1400" spc="20" dirty="0"/>
                        <a:t> </a:t>
                      </a:r>
                      <a:r>
                        <a:rPr sz="1400" dirty="0"/>
                        <a:t>объектами</a:t>
                      </a:r>
                      <a:r>
                        <a:rPr sz="1400" spc="-1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явлениями</a:t>
                      </a:r>
                      <a:r>
                        <a:rPr sz="1400" spc="45" dirty="0"/>
                        <a:t> </a:t>
                      </a:r>
                      <a:r>
                        <a:rPr sz="1400" spc="-10" dirty="0"/>
                        <a:t>природы,</a:t>
                      </a:r>
                      <a:r>
                        <a:rPr sz="1400" spc="15" dirty="0"/>
                        <a:t> </a:t>
                      </a:r>
                      <a:r>
                        <a:rPr sz="1400" spc="-15" dirty="0"/>
                        <a:t>трудом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взрослых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9906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>
                        <a:lnSpc>
                          <a:spcPts val="1430"/>
                        </a:lnSpc>
                      </a:pPr>
                      <a:r>
                        <a:rPr sz="1400" spc="-5" dirty="0"/>
                        <a:t>опыты</a:t>
                      </a:r>
                      <a:r>
                        <a:rPr sz="1400" spc="254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505" dirty="0"/>
                        <a:t> </a:t>
                      </a:r>
                      <a:r>
                        <a:rPr sz="1400" spc="-5" dirty="0"/>
                        <a:t>эксперименты,</a:t>
                      </a:r>
                      <a:r>
                        <a:rPr sz="1400" spc="515" dirty="0"/>
                        <a:t> </a:t>
                      </a:r>
                      <a:r>
                        <a:rPr sz="1400" spc="-5" dirty="0"/>
                        <a:t>практико-ориентированные</a:t>
                      </a:r>
                      <a:r>
                        <a:rPr sz="1400" spc="525" dirty="0"/>
                        <a:t> </a:t>
                      </a:r>
                      <a:r>
                        <a:rPr sz="1400" dirty="0"/>
                        <a:t>проекты,</a:t>
                      </a:r>
                      <a:r>
                        <a:rPr sz="1400" spc="515" dirty="0"/>
                        <a:t> </a:t>
                      </a:r>
                      <a:r>
                        <a:rPr sz="1400" spc="-5" dirty="0"/>
                        <a:t>коллекционирование</a:t>
                      </a:r>
                      <a:r>
                        <a:rPr sz="1400" spc="525" dirty="0"/>
                        <a:t> </a:t>
                      </a:r>
                      <a:r>
                        <a:rPr sz="1400" dirty="0"/>
                        <a:t>и</a:t>
                      </a:r>
                      <a:endParaRPr sz="1400"/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spc="-5" dirty="0"/>
                        <a:t>другое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9909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15" dirty="0"/>
                        <a:t>трудовые</a:t>
                      </a:r>
                      <a:r>
                        <a:rPr sz="1400" spc="260" dirty="0"/>
                        <a:t> </a:t>
                      </a:r>
                      <a:r>
                        <a:rPr sz="1400" spc="-5" dirty="0"/>
                        <a:t>поручения</a:t>
                      </a:r>
                      <a:r>
                        <a:rPr sz="1400" spc="50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500" dirty="0"/>
                        <a:t> </a:t>
                      </a:r>
                      <a:r>
                        <a:rPr sz="1400" spc="-10" dirty="0"/>
                        <a:t>дежурства</a:t>
                      </a:r>
                      <a:r>
                        <a:rPr sz="1400" spc="515" dirty="0"/>
                        <a:t> </a:t>
                      </a:r>
                      <a:r>
                        <a:rPr sz="1400" spc="-5" dirty="0"/>
                        <a:t>(сервировка</a:t>
                      </a:r>
                      <a:r>
                        <a:rPr sz="1400" spc="505" dirty="0"/>
                        <a:t> </a:t>
                      </a:r>
                      <a:r>
                        <a:rPr sz="1400" spc="-10" dirty="0"/>
                        <a:t>стола</a:t>
                      </a:r>
                      <a:r>
                        <a:rPr sz="1400" spc="515" dirty="0"/>
                        <a:t> </a:t>
                      </a:r>
                      <a:r>
                        <a:rPr sz="1400" dirty="0"/>
                        <a:t>к</a:t>
                      </a:r>
                      <a:r>
                        <a:rPr sz="1400" spc="509" dirty="0"/>
                        <a:t> </a:t>
                      </a:r>
                      <a:r>
                        <a:rPr sz="1400" spc="-10" dirty="0"/>
                        <a:t>приему</a:t>
                      </a:r>
                      <a:r>
                        <a:rPr sz="1400" spc="515" dirty="0"/>
                        <a:t> </a:t>
                      </a:r>
                      <a:r>
                        <a:rPr sz="1400" spc="-10" dirty="0"/>
                        <a:t>пищи,</a:t>
                      </a:r>
                      <a:r>
                        <a:rPr sz="1400" spc="509" dirty="0"/>
                        <a:t> </a:t>
                      </a:r>
                      <a:r>
                        <a:rPr sz="1400" spc="-15" dirty="0"/>
                        <a:t>уход</a:t>
                      </a:r>
                      <a:r>
                        <a:rPr sz="1400" spc="495" dirty="0"/>
                        <a:t> </a:t>
                      </a:r>
                      <a:r>
                        <a:rPr sz="1400" spc="-10" dirty="0"/>
                        <a:t>за</a:t>
                      </a:r>
                      <a:endParaRPr sz="1400"/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5" dirty="0"/>
                        <a:t>комнатными</a:t>
                      </a:r>
                      <a:r>
                        <a:rPr sz="1400" spc="-30" dirty="0"/>
                        <a:t> </a:t>
                      </a:r>
                      <a:r>
                        <a:rPr sz="1400" spc="-5" dirty="0"/>
                        <a:t>растениями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15" dirty="0"/>
                        <a:t> </a:t>
                      </a:r>
                      <a:r>
                        <a:rPr sz="1400" spc="-5" dirty="0"/>
                        <a:t>другое)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239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400" spc="-10" dirty="0"/>
                        <a:t>чтение</a:t>
                      </a:r>
                      <a:r>
                        <a:rPr sz="1400" spc="290" dirty="0"/>
                        <a:t> </a:t>
                      </a:r>
                      <a:r>
                        <a:rPr sz="1400" spc="-10" dirty="0"/>
                        <a:t>художественной</a:t>
                      </a:r>
                      <a:r>
                        <a:rPr sz="1400" spc="535" dirty="0"/>
                        <a:t> </a:t>
                      </a:r>
                      <a:r>
                        <a:rPr sz="1400" spc="-5" dirty="0"/>
                        <a:t>литературы,</a:t>
                      </a:r>
                      <a:r>
                        <a:rPr sz="1400" spc="525" dirty="0"/>
                        <a:t> </a:t>
                      </a:r>
                      <a:r>
                        <a:rPr sz="1400" spc="-5" dirty="0"/>
                        <a:t>прослушивание</a:t>
                      </a:r>
                      <a:r>
                        <a:rPr sz="1400" spc="555" dirty="0"/>
                        <a:t> </a:t>
                      </a:r>
                      <a:r>
                        <a:rPr sz="1400" spc="-10" dirty="0"/>
                        <a:t>аудиозаписей,</a:t>
                      </a:r>
                      <a:r>
                        <a:rPr sz="1400" spc="545" dirty="0"/>
                        <a:t> </a:t>
                      </a:r>
                      <a:r>
                        <a:rPr sz="1400" spc="-5" dirty="0"/>
                        <a:t>лучших</a:t>
                      </a:r>
                      <a:r>
                        <a:rPr sz="1400" spc="540" dirty="0"/>
                        <a:t> </a:t>
                      </a:r>
                      <a:r>
                        <a:rPr sz="1400" spc="-5" dirty="0"/>
                        <a:t>образцов</a:t>
                      </a:r>
                      <a:endParaRPr sz="1400"/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spc="-10" dirty="0"/>
                        <a:t>чтения,</a:t>
                      </a:r>
                      <a:r>
                        <a:rPr sz="1400" spc="40" dirty="0"/>
                        <a:t> </a:t>
                      </a:r>
                      <a:r>
                        <a:rPr sz="1400" spc="-5" dirty="0"/>
                        <a:t>рассматривание</a:t>
                      </a:r>
                      <a:r>
                        <a:rPr sz="1400" spc="-20" dirty="0"/>
                        <a:t> </a:t>
                      </a:r>
                      <a:r>
                        <a:rPr sz="1400" spc="-5" dirty="0"/>
                        <a:t>иллюстраций,</a:t>
                      </a:r>
                      <a:r>
                        <a:rPr sz="1400" spc="35" dirty="0"/>
                        <a:t> </a:t>
                      </a:r>
                      <a:r>
                        <a:rPr sz="1400" dirty="0"/>
                        <a:t>просмотр</a:t>
                      </a:r>
                      <a:r>
                        <a:rPr sz="1400" spc="-20" dirty="0"/>
                        <a:t> </a:t>
                      </a:r>
                      <a:r>
                        <a:rPr sz="1400" spc="-10" dirty="0"/>
                        <a:t>мультфильмов</a:t>
                      </a:r>
                      <a:r>
                        <a:rPr sz="1400" dirty="0"/>
                        <a:t> и </a:t>
                      </a:r>
                      <a:r>
                        <a:rPr sz="1400" spc="-5" dirty="0"/>
                        <a:t>так</a:t>
                      </a:r>
                      <a:r>
                        <a:rPr sz="1400" spc="10" dirty="0"/>
                        <a:t> </a:t>
                      </a:r>
                      <a:r>
                        <a:rPr sz="1400" spc="-5" dirty="0"/>
                        <a:t>далее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2390" marB="0"/>
                </a:tc>
              </a:tr>
              <a:tr h="497078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 marR="59690">
                        <a:lnSpc>
                          <a:spcPct val="111100"/>
                        </a:lnSpc>
                        <a:spcBef>
                          <a:spcPts val="209"/>
                        </a:spcBef>
                        <a:tabLst>
                          <a:tab pos="1336040" algn="l"/>
                          <a:tab pos="1963420" algn="l"/>
                          <a:tab pos="2207260" algn="l"/>
                          <a:tab pos="2857500" algn="l"/>
                          <a:tab pos="3111500" algn="l"/>
                          <a:tab pos="4140200" algn="l"/>
                          <a:tab pos="4384675" algn="l"/>
                          <a:tab pos="5189855" algn="l"/>
                        </a:tabLst>
                      </a:pPr>
                      <a:r>
                        <a:rPr sz="1400" spc="-10" dirty="0"/>
                        <a:t>и</a:t>
                      </a:r>
                      <a:r>
                        <a:rPr sz="1400" dirty="0"/>
                        <a:t>н</a:t>
                      </a:r>
                      <a:r>
                        <a:rPr sz="1400" spc="5" dirty="0"/>
                        <a:t>д</a:t>
                      </a:r>
                      <a:r>
                        <a:rPr sz="1400" spc="-10" dirty="0"/>
                        <a:t>и</a:t>
                      </a:r>
                      <a:r>
                        <a:rPr sz="1400" dirty="0"/>
                        <a:t>в</a:t>
                      </a:r>
                      <a:r>
                        <a:rPr sz="1400" spc="10" dirty="0"/>
                        <a:t>и</a:t>
                      </a:r>
                      <a:r>
                        <a:rPr sz="1400" spc="-35" dirty="0"/>
                        <a:t>д</a:t>
                      </a:r>
                      <a:r>
                        <a:rPr sz="1400" dirty="0"/>
                        <a:t>уа</a:t>
                      </a:r>
                      <a:r>
                        <a:rPr sz="1400" spc="5" dirty="0"/>
                        <a:t>л</a:t>
                      </a:r>
                      <a:r>
                        <a:rPr sz="1400" spc="-5" dirty="0"/>
                        <a:t>ь</a:t>
                      </a:r>
                      <a:r>
                        <a:rPr sz="1400" dirty="0"/>
                        <a:t>ная	</a:t>
                      </a:r>
                      <a:r>
                        <a:rPr sz="1400" spc="5" dirty="0"/>
                        <a:t>р</a:t>
                      </a:r>
                      <a:r>
                        <a:rPr sz="1400" dirty="0"/>
                        <a:t>а</a:t>
                      </a:r>
                      <a:r>
                        <a:rPr sz="1400" spc="-20" dirty="0"/>
                        <a:t>б</a:t>
                      </a:r>
                      <a:r>
                        <a:rPr sz="1400" spc="5" dirty="0"/>
                        <a:t>о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а	с	</a:t>
                      </a:r>
                      <a:r>
                        <a:rPr sz="1400" spc="-35" dirty="0"/>
                        <a:t>д</a:t>
                      </a:r>
                      <a:r>
                        <a:rPr sz="1400" dirty="0"/>
                        <a:t>ет</a:t>
                      </a:r>
                      <a:r>
                        <a:rPr sz="1400" spc="-10" dirty="0"/>
                        <a:t>ь</a:t>
                      </a:r>
                      <a:r>
                        <a:rPr sz="1400" spc="-15" dirty="0"/>
                        <a:t>м</a:t>
                      </a:r>
                      <a:r>
                        <a:rPr sz="1400" dirty="0"/>
                        <a:t>и	в	</a:t>
                      </a:r>
                      <a:r>
                        <a:rPr sz="1400" spc="-10" dirty="0"/>
                        <a:t>с</a:t>
                      </a:r>
                      <a:r>
                        <a:rPr sz="1400" spc="5" dirty="0"/>
                        <a:t>оо</a:t>
                      </a:r>
                      <a:r>
                        <a:rPr sz="1400" spc="-5" dirty="0"/>
                        <a:t>т</a:t>
                      </a:r>
                      <a:r>
                        <a:rPr sz="1400" spc="-15" dirty="0"/>
                        <a:t>в</a:t>
                      </a:r>
                      <a:r>
                        <a:rPr sz="1400" dirty="0"/>
                        <a:t>е</a:t>
                      </a:r>
                      <a:r>
                        <a:rPr sz="1400" spc="-25" dirty="0"/>
                        <a:t>т</a:t>
                      </a:r>
                      <a:r>
                        <a:rPr sz="1400" spc="-10" dirty="0"/>
                        <a:t>с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в</a:t>
                      </a:r>
                      <a:r>
                        <a:rPr sz="1400" spc="10" dirty="0"/>
                        <a:t>и</a:t>
                      </a:r>
                      <a:r>
                        <a:rPr sz="1400" dirty="0"/>
                        <a:t>и	с	</a:t>
                      </a:r>
                      <a:r>
                        <a:rPr sz="1400" spc="-10" dirty="0"/>
                        <a:t>з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д</a:t>
                      </a:r>
                      <a:r>
                        <a:rPr sz="1400" dirty="0"/>
                        <a:t>ача</a:t>
                      </a:r>
                      <a:r>
                        <a:rPr sz="1400" spc="5" dirty="0"/>
                        <a:t>м</a:t>
                      </a:r>
                      <a:r>
                        <a:rPr sz="1400" dirty="0"/>
                        <a:t>и	</a:t>
                      </a:r>
                      <a:r>
                        <a:rPr sz="1400" spc="5" dirty="0"/>
                        <a:t>р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з</a:t>
                      </a:r>
                      <a:r>
                        <a:rPr sz="1400" dirty="0"/>
                        <a:t>ных  </a:t>
                      </a:r>
                      <a:r>
                        <a:rPr sz="1400" spc="-5" dirty="0"/>
                        <a:t>образовательных</a:t>
                      </a:r>
                      <a:r>
                        <a:rPr sz="1400" spc="-10" dirty="0"/>
                        <a:t> областей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 marR="60960">
                        <a:lnSpc>
                          <a:spcPct val="111100"/>
                        </a:lnSpc>
                        <a:spcBef>
                          <a:spcPts val="209"/>
                        </a:spcBef>
                      </a:pPr>
                      <a:r>
                        <a:rPr sz="1400" spc="-5" dirty="0"/>
                        <a:t>слушание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65" dirty="0"/>
                        <a:t> </a:t>
                      </a:r>
                      <a:r>
                        <a:rPr sz="1400" spc="-5" dirty="0"/>
                        <a:t>исполнение</a:t>
                      </a:r>
                      <a:r>
                        <a:rPr sz="1400" spc="60" dirty="0"/>
                        <a:t> </a:t>
                      </a:r>
                      <a:r>
                        <a:rPr sz="1400" spc="-5" dirty="0"/>
                        <a:t>музыкальных</a:t>
                      </a:r>
                      <a:r>
                        <a:rPr sz="1400" spc="35" dirty="0"/>
                        <a:t> </a:t>
                      </a:r>
                      <a:r>
                        <a:rPr sz="1400" spc="-5" dirty="0"/>
                        <a:t>произведений,</a:t>
                      </a:r>
                      <a:r>
                        <a:rPr sz="1400" spc="80" dirty="0"/>
                        <a:t> </a:t>
                      </a:r>
                      <a:r>
                        <a:rPr sz="1400" spc="-5" dirty="0"/>
                        <a:t>музыкально-ритмические</a:t>
                      </a:r>
                      <a:r>
                        <a:rPr sz="1400" spc="85" dirty="0"/>
                        <a:t> </a:t>
                      </a:r>
                      <a:r>
                        <a:rPr sz="1400" spc="-5" dirty="0"/>
                        <a:t>движения, </a:t>
                      </a:r>
                      <a:r>
                        <a:rPr sz="1400" spc="-254" dirty="0"/>
                        <a:t> </a:t>
                      </a:r>
                      <a:r>
                        <a:rPr sz="1400" spc="-5" dirty="0"/>
                        <a:t>музыкальные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игры</a:t>
                      </a:r>
                      <a:r>
                        <a:rPr sz="1400" spc="-10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20" dirty="0"/>
                        <a:t> </a:t>
                      </a:r>
                      <a:r>
                        <a:rPr sz="1400" spc="-5" dirty="0"/>
                        <a:t>импровизации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6669" marB="0"/>
                </a:tc>
              </a:tr>
              <a:tr h="60349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 marR="59055">
                        <a:lnSpc>
                          <a:spcPct val="111100"/>
                        </a:lnSpc>
                        <a:spcBef>
                          <a:spcPts val="630"/>
                        </a:spcBef>
                      </a:pPr>
                      <a:r>
                        <a:rPr sz="1400" spc="-10" dirty="0"/>
                        <a:t>продуктивная</a:t>
                      </a:r>
                      <a:r>
                        <a:rPr sz="1400" spc="60" dirty="0"/>
                        <a:t> </a:t>
                      </a:r>
                      <a:r>
                        <a:rPr sz="1400" spc="-10" dirty="0"/>
                        <a:t>деятельность</a:t>
                      </a:r>
                      <a:r>
                        <a:rPr sz="1400" spc="35" dirty="0"/>
                        <a:t> </a:t>
                      </a:r>
                      <a:r>
                        <a:rPr sz="1400" spc="-10" dirty="0"/>
                        <a:t>детей</a:t>
                      </a:r>
                      <a:r>
                        <a:rPr sz="1400" spc="35" dirty="0"/>
                        <a:t> </a:t>
                      </a:r>
                      <a:r>
                        <a:rPr sz="1400" spc="-5" dirty="0"/>
                        <a:t>по</a:t>
                      </a:r>
                      <a:r>
                        <a:rPr sz="1400" spc="70" dirty="0"/>
                        <a:t> </a:t>
                      </a:r>
                      <a:r>
                        <a:rPr sz="1400" spc="-5" dirty="0"/>
                        <a:t>интересам</a:t>
                      </a:r>
                      <a:r>
                        <a:rPr sz="1400" spc="55" dirty="0"/>
                        <a:t> </a:t>
                      </a:r>
                      <a:r>
                        <a:rPr sz="1400" spc="-10" dirty="0"/>
                        <a:t>детей</a:t>
                      </a:r>
                      <a:r>
                        <a:rPr sz="1400" spc="30" dirty="0"/>
                        <a:t> </a:t>
                      </a:r>
                      <a:r>
                        <a:rPr sz="1400" spc="-5" dirty="0"/>
                        <a:t>(рисование,</a:t>
                      </a:r>
                      <a:r>
                        <a:rPr sz="1400" spc="55" dirty="0"/>
                        <a:t> </a:t>
                      </a:r>
                      <a:r>
                        <a:rPr sz="1400" spc="-5" dirty="0"/>
                        <a:t>конструирование, </a:t>
                      </a:r>
                      <a:r>
                        <a:rPr sz="1400" spc="-254" dirty="0"/>
                        <a:t> </a:t>
                      </a:r>
                      <a:r>
                        <a:rPr sz="1400" spc="-5" dirty="0"/>
                        <a:t>лепка</a:t>
                      </a:r>
                      <a:r>
                        <a:rPr sz="1400" spc="5" dirty="0"/>
                        <a:t> </a:t>
                      </a:r>
                      <a:r>
                        <a:rPr sz="1400" dirty="0"/>
                        <a:t>и </a:t>
                      </a:r>
                      <a:r>
                        <a:rPr sz="1400" spc="-5" dirty="0"/>
                        <a:t>другое)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001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>
                        <a:lnSpc>
                          <a:spcPts val="1440"/>
                        </a:lnSpc>
                        <a:tabLst>
                          <a:tab pos="1024890" algn="l"/>
                          <a:tab pos="1238250" algn="l"/>
                          <a:tab pos="1703070" algn="l"/>
                          <a:tab pos="2566670" algn="l"/>
                          <a:tab pos="3295650" algn="l"/>
                          <a:tab pos="3989070" algn="l"/>
                          <a:tab pos="4871085" algn="l"/>
                        </a:tabLst>
                      </a:pPr>
                      <a:r>
                        <a:rPr sz="1400" spc="-5" dirty="0"/>
                        <a:t>организация	</a:t>
                      </a:r>
                      <a:r>
                        <a:rPr sz="1400" dirty="0"/>
                        <a:t>и	</a:t>
                      </a:r>
                      <a:r>
                        <a:rPr sz="1400" spc="-5" dirty="0"/>
                        <a:t>(или)	посещение	выставок	</a:t>
                      </a:r>
                      <a:r>
                        <a:rPr sz="1400" spc="-10" dirty="0"/>
                        <a:t>детского	</a:t>
                      </a:r>
                      <a:r>
                        <a:rPr sz="1400" dirty="0"/>
                        <a:t>творчества,	</a:t>
                      </a:r>
                      <a:r>
                        <a:rPr sz="1400" spc="-5" dirty="0"/>
                        <a:t>изобразительного</a:t>
                      </a:r>
                      <a:endParaRPr sz="1400"/>
                    </a:p>
                    <a:p>
                      <a:pPr marL="69215" marR="58419">
                        <a:lnSpc>
                          <a:spcPct val="109700"/>
                        </a:lnSpc>
                        <a:spcBef>
                          <a:spcPts val="20"/>
                        </a:spcBef>
                        <a:tabLst>
                          <a:tab pos="869315" algn="l"/>
                          <a:tab pos="1791970" algn="l"/>
                          <a:tab pos="2559050" algn="l"/>
                          <a:tab pos="3559810" algn="l"/>
                          <a:tab pos="4147185" algn="l"/>
                          <a:tab pos="4944745" algn="l"/>
                          <a:tab pos="5168265" algn="l"/>
                        </a:tabLst>
                      </a:pPr>
                      <a:r>
                        <a:rPr sz="1400" spc="-10" dirty="0"/>
                        <a:t>ис</a:t>
                      </a:r>
                      <a:r>
                        <a:rPr sz="1400" dirty="0"/>
                        <a:t>ку</a:t>
                      </a:r>
                      <a:r>
                        <a:rPr sz="1400" spc="10" dirty="0"/>
                        <a:t>с</a:t>
                      </a:r>
                      <a:r>
                        <a:rPr sz="1400" spc="-10" dirty="0"/>
                        <a:t>с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ва,	</a:t>
                      </a:r>
                      <a:r>
                        <a:rPr sz="1400" spc="5" dirty="0"/>
                        <a:t>ма</a:t>
                      </a:r>
                      <a:r>
                        <a:rPr sz="1400" spc="-5" dirty="0"/>
                        <a:t>с</a:t>
                      </a:r>
                      <a:r>
                        <a:rPr sz="1400" spc="-25" dirty="0"/>
                        <a:t>т</a:t>
                      </a:r>
                      <a:r>
                        <a:rPr sz="1400" dirty="0"/>
                        <a:t>е</a:t>
                      </a:r>
                      <a:r>
                        <a:rPr sz="1400" spc="10" dirty="0"/>
                        <a:t>р</a:t>
                      </a:r>
                      <a:r>
                        <a:rPr sz="1400" spc="-5" dirty="0"/>
                        <a:t>с</a:t>
                      </a:r>
                      <a:r>
                        <a:rPr sz="1400" spc="5" dirty="0"/>
                        <a:t>к</a:t>
                      </a:r>
                      <a:r>
                        <a:rPr sz="1400" spc="-10" dirty="0"/>
                        <a:t>и</a:t>
                      </a:r>
                      <a:r>
                        <a:rPr sz="1400" spc="5" dirty="0"/>
                        <a:t>х</a:t>
                      </a:r>
                      <a:r>
                        <a:rPr sz="1400" dirty="0"/>
                        <a:t>;	</a:t>
                      </a:r>
                      <a:r>
                        <a:rPr sz="1400" spc="-5" dirty="0"/>
                        <a:t>п</a:t>
                      </a:r>
                      <a:r>
                        <a:rPr sz="1400" spc="5" dirty="0"/>
                        <a:t>ро</a:t>
                      </a:r>
                      <a:r>
                        <a:rPr sz="1400" spc="-10" dirty="0"/>
                        <a:t>с</a:t>
                      </a:r>
                      <a:r>
                        <a:rPr sz="1400" spc="5" dirty="0"/>
                        <a:t>мо</a:t>
                      </a:r>
                      <a:r>
                        <a:rPr sz="1400" spc="-5" dirty="0"/>
                        <a:t>т</a:t>
                      </a:r>
                      <a:r>
                        <a:rPr sz="1400" dirty="0"/>
                        <a:t>р	</a:t>
                      </a:r>
                      <a:r>
                        <a:rPr sz="1400" spc="-15" dirty="0"/>
                        <a:t>р</a:t>
                      </a:r>
                      <a:r>
                        <a:rPr sz="1400" dirty="0"/>
                        <a:t>еп</a:t>
                      </a:r>
                      <a:r>
                        <a:rPr sz="1400" spc="5" dirty="0"/>
                        <a:t>р</a:t>
                      </a:r>
                      <a:r>
                        <a:rPr sz="1400" spc="-35" dirty="0"/>
                        <a:t>од</a:t>
                      </a:r>
                      <a:r>
                        <a:rPr sz="1400" dirty="0"/>
                        <a:t>ук</a:t>
                      </a:r>
                      <a:r>
                        <a:rPr sz="1400" spc="5" dirty="0"/>
                        <a:t>ц</a:t>
                      </a:r>
                      <a:r>
                        <a:rPr sz="1400" spc="-10" dirty="0"/>
                        <a:t>и</a:t>
                      </a:r>
                      <a:r>
                        <a:rPr sz="1400" dirty="0"/>
                        <a:t>й	</a:t>
                      </a:r>
                      <a:r>
                        <a:rPr sz="1400" spc="-20" dirty="0"/>
                        <a:t>к</a:t>
                      </a:r>
                      <a:r>
                        <a:rPr sz="1400" dirty="0"/>
                        <a:t>а</a:t>
                      </a:r>
                      <a:r>
                        <a:rPr sz="1400" spc="5" dirty="0"/>
                        <a:t>р</a:t>
                      </a:r>
                      <a:r>
                        <a:rPr sz="1400" spc="-5" dirty="0"/>
                        <a:t>т</a:t>
                      </a:r>
                      <a:r>
                        <a:rPr sz="1400" spc="-10" dirty="0"/>
                        <a:t>и</a:t>
                      </a:r>
                      <a:r>
                        <a:rPr sz="1400" dirty="0"/>
                        <a:t>н	к</a:t>
                      </a:r>
                      <a:r>
                        <a:rPr sz="1400" spc="5" dirty="0"/>
                        <a:t>л</a:t>
                      </a:r>
                      <a:r>
                        <a:rPr sz="1400" dirty="0"/>
                        <a:t>а</a:t>
                      </a:r>
                      <a:r>
                        <a:rPr sz="1400" spc="-10" dirty="0"/>
                        <a:t>сси</a:t>
                      </a:r>
                      <a:r>
                        <a:rPr sz="1400" spc="-20" dirty="0"/>
                        <a:t>к</a:t>
                      </a:r>
                      <a:r>
                        <a:rPr sz="1400" spc="5" dirty="0"/>
                        <a:t>о</a:t>
                      </a:r>
                      <a:r>
                        <a:rPr sz="1400" dirty="0"/>
                        <a:t>в	и	</a:t>
                      </a:r>
                      <a:r>
                        <a:rPr sz="1400" spc="10" dirty="0"/>
                        <a:t>с</a:t>
                      </a:r>
                      <a:r>
                        <a:rPr sz="1400" spc="5" dirty="0"/>
                        <a:t>о</a:t>
                      </a:r>
                      <a:r>
                        <a:rPr sz="1400" dirty="0"/>
                        <a:t>в</a:t>
                      </a:r>
                      <a:r>
                        <a:rPr sz="1400" spc="5" dirty="0"/>
                        <a:t>р</a:t>
                      </a:r>
                      <a:r>
                        <a:rPr sz="1400" spc="-20" dirty="0"/>
                        <a:t>е</a:t>
                      </a:r>
                      <a:r>
                        <a:rPr sz="1400" spc="5" dirty="0"/>
                        <a:t>м</a:t>
                      </a:r>
                      <a:r>
                        <a:rPr sz="1400" dirty="0"/>
                        <a:t>енных  </a:t>
                      </a:r>
                      <a:r>
                        <a:rPr sz="1400" spc="-15" dirty="0"/>
                        <a:t>художников</a:t>
                      </a:r>
                      <a:r>
                        <a:rPr sz="1400" spc="50" dirty="0"/>
                        <a:t> </a:t>
                      </a:r>
                      <a:r>
                        <a:rPr sz="1400" dirty="0"/>
                        <a:t>и </a:t>
                      </a:r>
                      <a:r>
                        <a:rPr sz="1400" spc="-10" dirty="0"/>
                        <a:t>другого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66560"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8580" marR="63500">
                        <a:lnSpc>
                          <a:spcPct val="111100"/>
                        </a:lnSpc>
                        <a:spcBef>
                          <a:spcPts val="900"/>
                        </a:spcBef>
                      </a:pPr>
                      <a:r>
                        <a:rPr sz="1400" spc="-10" dirty="0"/>
                        <a:t>оздоровительные</a:t>
                      </a:r>
                      <a:r>
                        <a:rPr sz="1400" spc="6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65" dirty="0"/>
                        <a:t> </a:t>
                      </a:r>
                      <a:r>
                        <a:rPr sz="1400" spc="-5" dirty="0"/>
                        <a:t>закаливающие</a:t>
                      </a:r>
                      <a:r>
                        <a:rPr sz="1400" spc="60" dirty="0"/>
                        <a:t> </a:t>
                      </a:r>
                      <a:r>
                        <a:rPr sz="1400" spc="-5" dirty="0"/>
                        <a:t>процедуры,</a:t>
                      </a:r>
                      <a:r>
                        <a:rPr sz="1400" spc="85" dirty="0"/>
                        <a:t> </a:t>
                      </a:r>
                      <a:r>
                        <a:rPr sz="1400" spc="-5" dirty="0"/>
                        <a:t>здоровьесберегающие</a:t>
                      </a:r>
                      <a:r>
                        <a:rPr sz="1400" spc="65" dirty="0"/>
                        <a:t> </a:t>
                      </a:r>
                      <a:r>
                        <a:rPr sz="1400" spc="-5" dirty="0"/>
                        <a:t>мероприятия, </a:t>
                      </a:r>
                      <a:r>
                        <a:rPr sz="1400" spc="-254" dirty="0"/>
                        <a:t> </a:t>
                      </a:r>
                      <a:r>
                        <a:rPr sz="1400" spc="-10" dirty="0"/>
                        <a:t>двигательная</a:t>
                      </a:r>
                      <a:r>
                        <a:rPr sz="1400" spc="5" dirty="0"/>
                        <a:t> </a:t>
                      </a:r>
                      <a:r>
                        <a:rPr sz="1400" spc="-10" dirty="0"/>
                        <a:t>деятельность</a:t>
                      </a:r>
                      <a:r>
                        <a:rPr sz="1400" spc="65" dirty="0"/>
                        <a:t> </a:t>
                      </a:r>
                      <a:r>
                        <a:rPr sz="1400" spc="-10" dirty="0"/>
                        <a:t>(подвижные</a:t>
                      </a:r>
                      <a:r>
                        <a:rPr sz="1400" spc="55" dirty="0"/>
                        <a:t> </a:t>
                      </a:r>
                      <a:r>
                        <a:rPr sz="1400" spc="-5" dirty="0"/>
                        <a:t>игры,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гимнастика</a:t>
                      </a:r>
                      <a:r>
                        <a:rPr sz="1400" spc="15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другое)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1430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400" spc="-10" dirty="0"/>
                        <a:t>индивидуальная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работа</a:t>
                      </a:r>
                      <a:r>
                        <a:rPr sz="1400" spc="-25" dirty="0"/>
                        <a:t> </a:t>
                      </a:r>
                      <a:r>
                        <a:rPr sz="1400" spc="-5" dirty="0"/>
                        <a:t>по</a:t>
                      </a:r>
                      <a:r>
                        <a:rPr sz="1400" dirty="0"/>
                        <a:t> </a:t>
                      </a:r>
                      <a:r>
                        <a:rPr sz="1400" spc="-5" dirty="0"/>
                        <a:t>всем</a:t>
                      </a:r>
                      <a:r>
                        <a:rPr sz="1400" spc="25" dirty="0"/>
                        <a:t> </a:t>
                      </a:r>
                      <a:r>
                        <a:rPr sz="1400" spc="-5" dirty="0"/>
                        <a:t>видам</a:t>
                      </a:r>
                      <a:r>
                        <a:rPr sz="1400" spc="25" dirty="0"/>
                        <a:t> </a:t>
                      </a:r>
                      <a:r>
                        <a:rPr sz="1400" spc="-10" dirty="0"/>
                        <a:t>деятельности</a:t>
                      </a:r>
                      <a:r>
                        <a:rPr sz="1400" spc="60" dirty="0"/>
                        <a:t> </a:t>
                      </a:r>
                      <a:r>
                        <a:rPr sz="1400" dirty="0"/>
                        <a:t>и</a:t>
                      </a:r>
                      <a:r>
                        <a:rPr sz="1400" spc="5" dirty="0"/>
                        <a:t> </a:t>
                      </a:r>
                      <a:r>
                        <a:rPr sz="1400" spc="-5" dirty="0"/>
                        <a:t>образовательным</a:t>
                      </a:r>
                      <a:r>
                        <a:rPr sz="1400" spc="-10" dirty="0"/>
                        <a:t> </a:t>
                      </a:r>
                      <a:r>
                        <a:rPr sz="1400" spc="-5" dirty="0"/>
                        <a:t>областям</a:t>
                      </a:r>
                      <a:endParaRPr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0" marB="0"/>
                </a:tc>
              </a:tr>
              <a:tr h="3054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4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921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400" dirty="0"/>
                        <a:t>работа</a:t>
                      </a:r>
                      <a:r>
                        <a:rPr sz="1400" spc="-40" dirty="0"/>
                        <a:t> </a:t>
                      </a:r>
                      <a:r>
                        <a:rPr sz="1400" dirty="0"/>
                        <a:t>с</a:t>
                      </a:r>
                      <a:r>
                        <a:rPr sz="1400" spc="-10" dirty="0"/>
                        <a:t> родителями</a:t>
                      </a:r>
                      <a:r>
                        <a:rPr sz="1400" spc="30" dirty="0"/>
                        <a:t> </a:t>
                      </a:r>
                      <a:r>
                        <a:rPr sz="1400" spc="-5" dirty="0"/>
                        <a:t>(законными</a:t>
                      </a:r>
                      <a:r>
                        <a:rPr sz="1400" spc="-10" dirty="0"/>
                        <a:t> представителями)</a:t>
                      </a:r>
                      <a:endParaRPr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52069" marB="0"/>
                </a:tc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72655" y="774477"/>
            <a:ext cx="434022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989"/>
              </a:lnSpc>
            </a:pPr>
            <a:r>
              <a:rPr b="1" kern="1200" spc="-35" dirty="0">
                <a:solidFill>
                  <a:prstClr val="black"/>
                </a:solidFill>
                <a:latin typeface="Arial"/>
                <a:cs typeface="Arial"/>
              </a:rPr>
              <a:t>ОБРАЗОВАТЕЛЬНАЯ</a:t>
            </a:r>
            <a:r>
              <a:rPr b="1" kern="1200" spc="1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Arial"/>
                <a:cs typeface="Arial"/>
              </a:rPr>
              <a:t>ДЕЯТЕЛЬНОСТЬ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434975"/>
            </a:xfrm>
            <a:custGeom>
              <a:avLst/>
              <a:gdLst/>
              <a:ahLst/>
              <a:cxnLst/>
              <a:rect l="l" t="t" r="r" b="b"/>
              <a:pathLst>
                <a:path w="12192000" h="434975">
                  <a:moveTo>
                    <a:pt x="12192000" y="0"/>
                  </a:moveTo>
                  <a:lnTo>
                    <a:pt x="5514340" y="0"/>
                  </a:lnTo>
                  <a:lnTo>
                    <a:pt x="0" y="0"/>
                  </a:lnTo>
                  <a:lnTo>
                    <a:pt x="0" y="434860"/>
                  </a:lnTo>
                  <a:lnTo>
                    <a:pt x="5514340" y="434860"/>
                  </a:lnTo>
                  <a:lnTo>
                    <a:pt x="12192000" y="434860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34898"/>
              <a:ext cx="12192000" cy="266065"/>
            </a:xfrm>
            <a:custGeom>
              <a:avLst/>
              <a:gdLst/>
              <a:ahLst/>
              <a:cxnLst/>
              <a:rect l="l" t="t" r="r" b="b"/>
              <a:pathLst>
                <a:path w="12192000" h="266065">
                  <a:moveTo>
                    <a:pt x="12192000" y="0"/>
                  </a:moveTo>
                  <a:lnTo>
                    <a:pt x="5514340" y="0"/>
                  </a:lnTo>
                  <a:lnTo>
                    <a:pt x="0" y="0"/>
                  </a:lnTo>
                  <a:lnTo>
                    <a:pt x="0" y="265633"/>
                  </a:lnTo>
                  <a:lnTo>
                    <a:pt x="5514340" y="265633"/>
                  </a:lnTo>
                  <a:lnTo>
                    <a:pt x="12192000" y="265633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00544"/>
              <a:ext cx="12192000" cy="955040"/>
            </a:xfrm>
            <a:custGeom>
              <a:avLst/>
              <a:gdLst/>
              <a:ahLst/>
              <a:cxnLst/>
              <a:rect l="l" t="t" r="r" b="b"/>
              <a:pathLst>
                <a:path w="12192000" h="955039">
                  <a:moveTo>
                    <a:pt x="12192000" y="0"/>
                  </a:moveTo>
                  <a:lnTo>
                    <a:pt x="5514340" y="0"/>
                  </a:lnTo>
                  <a:lnTo>
                    <a:pt x="0" y="0"/>
                  </a:lnTo>
                  <a:lnTo>
                    <a:pt x="0" y="954773"/>
                  </a:lnTo>
                  <a:lnTo>
                    <a:pt x="5514340" y="954773"/>
                  </a:lnTo>
                  <a:lnTo>
                    <a:pt x="12192000" y="954773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655305"/>
              <a:ext cx="12192000" cy="434975"/>
            </a:xfrm>
            <a:custGeom>
              <a:avLst/>
              <a:gdLst/>
              <a:ahLst/>
              <a:cxnLst/>
              <a:rect l="l" t="t" r="r" b="b"/>
              <a:pathLst>
                <a:path w="12192000" h="434975">
                  <a:moveTo>
                    <a:pt x="12192000" y="0"/>
                  </a:moveTo>
                  <a:lnTo>
                    <a:pt x="5514340" y="0"/>
                  </a:lnTo>
                  <a:lnTo>
                    <a:pt x="0" y="0"/>
                  </a:lnTo>
                  <a:lnTo>
                    <a:pt x="0" y="434860"/>
                  </a:lnTo>
                  <a:lnTo>
                    <a:pt x="5514340" y="434860"/>
                  </a:lnTo>
                  <a:lnTo>
                    <a:pt x="12192000" y="434860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090127"/>
              <a:ext cx="12192000" cy="1124585"/>
            </a:xfrm>
            <a:custGeom>
              <a:avLst/>
              <a:gdLst/>
              <a:ahLst/>
              <a:cxnLst/>
              <a:rect l="l" t="t" r="r" b="b"/>
              <a:pathLst>
                <a:path w="12192000" h="1124585">
                  <a:moveTo>
                    <a:pt x="12192000" y="25"/>
                  </a:moveTo>
                  <a:lnTo>
                    <a:pt x="8558403" y="25"/>
                  </a:lnTo>
                  <a:lnTo>
                    <a:pt x="8558276" y="25"/>
                  </a:lnTo>
                  <a:lnTo>
                    <a:pt x="5514340" y="25"/>
                  </a:lnTo>
                  <a:lnTo>
                    <a:pt x="0" y="0"/>
                  </a:lnTo>
                  <a:lnTo>
                    <a:pt x="0" y="1123988"/>
                  </a:lnTo>
                  <a:lnTo>
                    <a:pt x="5514340" y="1123988"/>
                  </a:lnTo>
                  <a:lnTo>
                    <a:pt x="5514340" y="434886"/>
                  </a:lnTo>
                  <a:lnTo>
                    <a:pt x="8558276" y="434886"/>
                  </a:lnTo>
                  <a:lnTo>
                    <a:pt x="8558403" y="434886"/>
                  </a:lnTo>
                  <a:lnTo>
                    <a:pt x="12192000" y="434886"/>
                  </a:lnTo>
                  <a:lnTo>
                    <a:pt x="12192000" y="25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514340" y="2524988"/>
              <a:ext cx="6677659" cy="689610"/>
            </a:xfrm>
            <a:custGeom>
              <a:avLst/>
              <a:gdLst/>
              <a:ahLst/>
              <a:cxnLst/>
              <a:rect l="l" t="t" r="r" b="b"/>
              <a:pathLst>
                <a:path w="6677659" h="689610">
                  <a:moveTo>
                    <a:pt x="6677660" y="0"/>
                  </a:moveTo>
                  <a:lnTo>
                    <a:pt x="3044063" y="0"/>
                  </a:lnTo>
                  <a:lnTo>
                    <a:pt x="3043936" y="0"/>
                  </a:lnTo>
                  <a:lnTo>
                    <a:pt x="0" y="0"/>
                  </a:lnTo>
                  <a:lnTo>
                    <a:pt x="0" y="689127"/>
                  </a:lnTo>
                  <a:lnTo>
                    <a:pt x="3043936" y="689127"/>
                  </a:lnTo>
                  <a:lnTo>
                    <a:pt x="3044063" y="689127"/>
                  </a:lnTo>
                  <a:lnTo>
                    <a:pt x="6677660" y="689127"/>
                  </a:lnTo>
                  <a:lnTo>
                    <a:pt x="667766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214077"/>
              <a:ext cx="12192000" cy="1124585"/>
            </a:xfrm>
            <a:custGeom>
              <a:avLst/>
              <a:gdLst/>
              <a:ahLst/>
              <a:cxnLst/>
              <a:rect l="l" t="t" r="r" b="b"/>
              <a:pathLst>
                <a:path w="12192000" h="1124585">
                  <a:moveTo>
                    <a:pt x="12192000" y="25"/>
                  </a:moveTo>
                  <a:lnTo>
                    <a:pt x="8558403" y="25"/>
                  </a:lnTo>
                  <a:lnTo>
                    <a:pt x="8558276" y="25"/>
                  </a:lnTo>
                  <a:lnTo>
                    <a:pt x="5514340" y="25"/>
                  </a:lnTo>
                  <a:lnTo>
                    <a:pt x="0" y="0"/>
                  </a:lnTo>
                  <a:lnTo>
                    <a:pt x="0" y="1123988"/>
                  </a:lnTo>
                  <a:lnTo>
                    <a:pt x="5514340" y="1123988"/>
                  </a:lnTo>
                  <a:lnTo>
                    <a:pt x="5514340" y="434886"/>
                  </a:lnTo>
                  <a:lnTo>
                    <a:pt x="8558276" y="434886"/>
                  </a:lnTo>
                  <a:lnTo>
                    <a:pt x="8558403" y="434886"/>
                  </a:lnTo>
                  <a:lnTo>
                    <a:pt x="12192000" y="434886"/>
                  </a:lnTo>
                  <a:lnTo>
                    <a:pt x="12192000" y="25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514340" y="3648938"/>
              <a:ext cx="6677659" cy="689610"/>
            </a:xfrm>
            <a:custGeom>
              <a:avLst/>
              <a:gdLst/>
              <a:ahLst/>
              <a:cxnLst/>
              <a:rect l="l" t="t" r="r" b="b"/>
              <a:pathLst>
                <a:path w="6677659" h="689610">
                  <a:moveTo>
                    <a:pt x="6677660" y="0"/>
                  </a:moveTo>
                  <a:lnTo>
                    <a:pt x="3044063" y="0"/>
                  </a:lnTo>
                  <a:lnTo>
                    <a:pt x="3043936" y="0"/>
                  </a:lnTo>
                  <a:lnTo>
                    <a:pt x="0" y="0"/>
                  </a:lnTo>
                  <a:lnTo>
                    <a:pt x="0" y="689127"/>
                  </a:lnTo>
                  <a:lnTo>
                    <a:pt x="3043936" y="689127"/>
                  </a:lnTo>
                  <a:lnTo>
                    <a:pt x="3044063" y="689127"/>
                  </a:lnTo>
                  <a:lnTo>
                    <a:pt x="6677660" y="689127"/>
                  </a:lnTo>
                  <a:lnTo>
                    <a:pt x="667766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338053"/>
              <a:ext cx="12192000" cy="1316355"/>
            </a:xfrm>
            <a:custGeom>
              <a:avLst/>
              <a:gdLst/>
              <a:ahLst/>
              <a:cxnLst/>
              <a:rect l="l" t="t" r="r" b="b"/>
              <a:pathLst>
                <a:path w="12192000" h="1316354">
                  <a:moveTo>
                    <a:pt x="12192000" y="0"/>
                  </a:moveTo>
                  <a:lnTo>
                    <a:pt x="8558403" y="0"/>
                  </a:lnTo>
                  <a:lnTo>
                    <a:pt x="8558276" y="0"/>
                  </a:lnTo>
                  <a:lnTo>
                    <a:pt x="5514340" y="0"/>
                  </a:lnTo>
                  <a:lnTo>
                    <a:pt x="0" y="88"/>
                  </a:lnTo>
                  <a:lnTo>
                    <a:pt x="0" y="679208"/>
                  </a:lnTo>
                  <a:lnTo>
                    <a:pt x="5514340" y="679208"/>
                  </a:lnTo>
                  <a:lnTo>
                    <a:pt x="5514340" y="1316355"/>
                  </a:lnTo>
                  <a:lnTo>
                    <a:pt x="8558276" y="1316355"/>
                  </a:lnTo>
                  <a:lnTo>
                    <a:pt x="8558403" y="1316355"/>
                  </a:lnTo>
                  <a:lnTo>
                    <a:pt x="12192000" y="1316355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017224"/>
              <a:ext cx="5514340" cy="637540"/>
            </a:xfrm>
            <a:custGeom>
              <a:avLst/>
              <a:gdLst/>
              <a:ahLst/>
              <a:cxnLst/>
              <a:rect l="l" t="t" r="r" b="b"/>
              <a:pathLst>
                <a:path w="5514340" h="637539">
                  <a:moveTo>
                    <a:pt x="5514340" y="0"/>
                  </a:moveTo>
                  <a:lnTo>
                    <a:pt x="0" y="0"/>
                  </a:lnTo>
                  <a:lnTo>
                    <a:pt x="0" y="637184"/>
                  </a:lnTo>
                  <a:lnTo>
                    <a:pt x="5514340" y="637184"/>
                  </a:lnTo>
                  <a:lnTo>
                    <a:pt x="551434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5654408"/>
              <a:ext cx="12192000" cy="1203960"/>
            </a:xfrm>
            <a:custGeom>
              <a:avLst/>
              <a:gdLst/>
              <a:ahLst/>
              <a:cxnLst/>
              <a:rect l="l" t="t" r="r" b="b"/>
              <a:pathLst>
                <a:path w="12192000" h="1203959">
                  <a:moveTo>
                    <a:pt x="12192000" y="12"/>
                  </a:moveTo>
                  <a:lnTo>
                    <a:pt x="5514340" y="12"/>
                  </a:lnTo>
                  <a:lnTo>
                    <a:pt x="0" y="0"/>
                  </a:lnTo>
                  <a:lnTo>
                    <a:pt x="0" y="1203591"/>
                  </a:lnTo>
                  <a:lnTo>
                    <a:pt x="5514340" y="1203591"/>
                  </a:lnTo>
                  <a:lnTo>
                    <a:pt x="5514340" y="652284"/>
                  </a:lnTo>
                  <a:lnTo>
                    <a:pt x="12192000" y="652284"/>
                  </a:lnTo>
                  <a:lnTo>
                    <a:pt x="12192000" y="12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514340" y="6306691"/>
              <a:ext cx="6677659" cy="551815"/>
            </a:xfrm>
            <a:custGeom>
              <a:avLst/>
              <a:gdLst/>
              <a:ahLst/>
              <a:cxnLst/>
              <a:rect l="l" t="t" r="r" b="b"/>
              <a:pathLst>
                <a:path w="6677659" h="551815">
                  <a:moveTo>
                    <a:pt x="6677659" y="0"/>
                  </a:moveTo>
                  <a:lnTo>
                    <a:pt x="0" y="0"/>
                  </a:lnTo>
                  <a:lnTo>
                    <a:pt x="0" y="551307"/>
                  </a:lnTo>
                  <a:lnTo>
                    <a:pt x="6677659" y="551307"/>
                  </a:lnTo>
                  <a:lnTo>
                    <a:pt x="6677659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507990" y="0"/>
              <a:ext cx="12700" cy="6858000"/>
            </a:xfrm>
            <a:custGeom>
              <a:avLst/>
              <a:gdLst/>
              <a:ahLst/>
              <a:cxnLst/>
              <a:rect l="l" t="t" r="r" b="b"/>
              <a:pathLst>
                <a:path w="12700" h="6858000">
                  <a:moveTo>
                    <a:pt x="0" y="6857998"/>
                  </a:moveTo>
                  <a:lnTo>
                    <a:pt x="12700" y="6857998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0" y="685799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8558276" y="2083815"/>
              <a:ext cx="0" cy="3576954"/>
            </a:xfrm>
            <a:custGeom>
              <a:avLst/>
              <a:gdLst/>
              <a:ahLst/>
              <a:cxnLst/>
              <a:rect l="l" t="t" r="r" b="b"/>
              <a:pathLst>
                <a:path h="3576954">
                  <a:moveTo>
                    <a:pt x="0" y="0"/>
                  </a:moveTo>
                  <a:lnTo>
                    <a:pt x="0" y="3576942"/>
                  </a:lnTo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415798"/>
                  </a:lnTo>
                  <a:lnTo>
                    <a:pt x="12185650" y="2518664"/>
                  </a:lnTo>
                  <a:lnTo>
                    <a:pt x="5507990" y="2518664"/>
                  </a:lnTo>
                  <a:lnTo>
                    <a:pt x="5507990" y="2531364"/>
                  </a:lnTo>
                  <a:lnTo>
                    <a:pt x="12185650" y="2531364"/>
                  </a:lnTo>
                  <a:lnTo>
                    <a:pt x="12185650" y="3207766"/>
                  </a:lnTo>
                  <a:lnTo>
                    <a:pt x="12185650" y="3220466"/>
                  </a:lnTo>
                  <a:lnTo>
                    <a:pt x="12185650" y="3642614"/>
                  </a:lnTo>
                  <a:lnTo>
                    <a:pt x="5507990" y="3642614"/>
                  </a:lnTo>
                  <a:lnTo>
                    <a:pt x="5507990" y="3655314"/>
                  </a:lnTo>
                  <a:lnTo>
                    <a:pt x="12185650" y="3655314"/>
                  </a:lnTo>
                  <a:lnTo>
                    <a:pt x="12185650" y="4331716"/>
                  </a:lnTo>
                  <a:lnTo>
                    <a:pt x="12185650" y="4344416"/>
                  </a:lnTo>
                  <a:lnTo>
                    <a:pt x="12185650" y="5648058"/>
                  </a:lnTo>
                  <a:lnTo>
                    <a:pt x="12185650" y="5660758"/>
                  </a:lnTo>
                  <a:lnTo>
                    <a:pt x="12185650" y="6300343"/>
                  </a:lnTo>
                  <a:lnTo>
                    <a:pt x="5507990" y="6300343"/>
                  </a:lnTo>
                  <a:lnTo>
                    <a:pt x="5507990" y="6313043"/>
                  </a:lnTo>
                  <a:lnTo>
                    <a:pt x="12185650" y="6313043"/>
                  </a:lnTo>
                  <a:lnTo>
                    <a:pt x="12185650" y="6851650"/>
                  </a:lnTo>
                  <a:lnTo>
                    <a:pt x="6350" y="6851650"/>
                  </a:lnTo>
                  <a:lnTo>
                    <a:pt x="6350" y="5660758"/>
                  </a:lnTo>
                  <a:lnTo>
                    <a:pt x="12185650" y="5660758"/>
                  </a:lnTo>
                  <a:lnTo>
                    <a:pt x="12185650" y="5648058"/>
                  </a:lnTo>
                  <a:lnTo>
                    <a:pt x="6350" y="5648058"/>
                  </a:lnTo>
                  <a:lnTo>
                    <a:pt x="6350" y="5023612"/>
                  </a:lnTo>
                  <a:lnTo>
                    <a:pt x="5520690" y="5023612"/>
                  </a:lnTo>
                  <a:lnTo>
                    <a:pt x="5520690" y="5010912"/>
                  </a:lnTo>
                  <a:lnTo>
                    <a:pt x="6350" y="5010912"/>
                  </a:lnTo>
                  <a:lnTo>
                    <a:pt x="6350" y="4344416"/>
                  </a:lnTo>
                  <a:lnTo>
                    <a:pt x="12185650" y="4344416"/>
                  </a:lnTo>
                  <a:lnTo>
                    <a:pt x="12185650" y="4331716"/>
                  </a:lnTo>
                  <a:lnTo>
                    <a:pt x="6350" y="4331716"/>
                  </a:lnTo>
                  <a:lnTo>
                    <a:pt x="6350" y="3220466"/>
                  </a:lnTo>
                  <a:lnTo>
                    <a:pt x="12185650" y="3220466"/>
                  </a:lnTo>
                  <a:lnTo>
                    <a:pt x="12185650" y="3207766"/>
                  </a:lnTo>
                  <a:lnTo>
                    <a:pt x="6350" y="3207766"/>
                  </a:lnTo>
                  <a:lnTo>
                    <a:pt x="6350" y="2096516"/>
                  </a:lnTo>
                  <a:lnTo>
                    <a:pt x="12185650" y="2096516"/>
                  </a:lnTo>
                  <a:lnTo>
                    <a:pt x="12185650" y="2083816"/>
                  </a:lnTo>
                  <a:lnTo>
                    <a:pt x="6350" y="2083816"/>
                  </a:lnTo>
                  <a:lnTo>
                    <a:pt x="6350" y="1661668"/>
                  </a:lnTo>
                  <a:lnTo>
                    <a:pt x="12185650" y="1661668"/>
                  </a:lnTo>
                  <a:lnTo>
                    <a:pt x="12185650" y="1648968"/>
                  </a:lnTo>
                  <a:lnTo>
                    <a:pt x="6350" y="1648968"/>
                  </a:lnTo>
                  <a:lnTo>
                    <a:pt x="6350" y="706882"/>
                  </a:lnTo>
                  <a:lnTo>
                    <a:pt x="12185650" y="706882"/>
                  </a:lnTo>
                  <a:lnTo>
                    <a:pt x="12185650" y="694182"/>
                  </a:lnTo>
                  <a:lnTo>
                    <a:pt x="6350" y="694182"/>
                  </a:lnTo>
                  <a:lnTo>
                    <a:pt x="6350" y="453898"/>
                  </a:lnTo>
                  <a:lnTo>
                    <a:pt x="12185650" y="453898"/>
                  </a:lnTo>
                  <a:lnTo>
                    <a:pt x="12185650" y="415798"/>
                  </a:lnTo>
                  <a:lnTo>
                    <a:pt x="6350" y="415798"/>
                  </a:lnTo>
                  <a:lnTo>
                    <a:pt x="6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12185650" y="6858000"/>
                  </a:lnTo>
                  <a:lnTo>
                    <a:pt x="12192000" y="6858000"/>
                  </a:lnTo>
                  <a:lnTo>
                    <a:pt x="12192000" y="685165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srgbClr val="002060"/>
                </a:solidFill>
                <a:latin typeface="Calibri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62000" y="0"/>
            <a:ext cx="3505200" cy="4905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4445" algn="ctr" rtl="0">
              <a:spcBef>
                <a:spcPts val="265"/>
              </a:spcBef>
            </a:pPr>
            <a:r>
              <a:rPr sz="1400" b="1" kern="1200" spc="-5" dirty="0">
                <a:solidFill>
                  <a:schemeClr val="tx1"/>
                </a:solidFill>
                <a:latin typeface="Calibri"/>
                <a:cs typeface="Calibri"/>
              </a:rPr>
              <a:t>занятие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rtl="0">
              <a:spcBef>
                <a:spcPts val="160"/>
              </a:spcBef>
            </a:pP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(п.24.11,</a:t>
            </a:r>
            <a:r>
              <a:rPr sz="1400" b="1" kern="12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стр.154,</a:t>
            </a:r>
            <a:r>
              <a:rPr sz="1400" b="1" kern="12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п.24.12,</a:t>
            </a:r>
            <a:r>
              <a:rPr sz="1400" b="1" kern="1200" spc="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стр.155)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62800" y="0"/>
            <a:ext cx="3496690" cy="490519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 rtl="0">
              <a:spcBef>
                <a:spcPts val="265"/>
              </a:spcBef>
            </a:pPr>
            <a:r>
              <a:rPr sz="1400" b="1" kern="1200" spc="-15" dirty="0">
                <a:solidFill>
                  <a:schemeClr val="tx1"/>
                </a:solidFill>
                <a:latin typeface="Calibri"/>
                <a:cs typeface="Calibri"/>
              </a:rPr>
              <a:t>культурные</a:t>
            </a:r>
            <a:r>
              <a:rPr sz="1400" b="1" kern="12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5" dirty="0">
                <a:solidFill>
                  <a:schemeClr val="tx1"/>
                </a:solidFill>
                <a:latin typeface="Calibri"/>
                <a:cs typeface="Calibri"/>
              </a:rPr>
              <a:t>практики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rtl="0">
              <a:spcBef>
                <a:spcPts val="160"/>
              </a:spcBef>
            </a:pP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(п.24.18-24.22,</a:t>
            </a:r>
            <a:r>
              <a:rPr sz="1400" b="1" kern="1200" spc="8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стр.156-157)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880" y="452120"/>
            <a:ext cx="3899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дело,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занимательное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интересное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детям,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развивающее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их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571235" y="452120"/>
            <a:ext cx="50882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организовывать</a:t>
            </a:r>
            <a:r>
              <a:rPr sz="1200" kern="12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культурные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практики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педагог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может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во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вторую</a:t>
            </a:r>
            <a:r>
              <a:rPr sz="1200" kern="1200" spc="-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половину дня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880" y="760729"/>
            <a:ext cx="540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  <a:tabLst>
                <a:tab pos="1051560" algn="l"/>
                <a:tab pos="2105660" algn="l"/>
                <a:tab pos="2390140" algn="l"/>
                <a:tab pos="3134360" algn="l"/>
                <a:tab pos="3738879" algn="l"/>
                <a:tab pos="4277995" algn="l"/>
                <a:tab pos="4651375" algn="l"/>
              </a:tabLst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деятельность,	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направленная	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на	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освоение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детьми	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одной	или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нескольких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80" y="946503"/>
            <a:ext cx="540448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 rtl="0">
              <a:lnSpc>
                <a:spcPct val="109800"/>
              </a:lnSpc>
              <a:spcBef>
                <a:spcPts val="95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образовательных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областей,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или 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их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интеграцию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использованием разнообразных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форм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методов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работы,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выбор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которых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осуществляется</a:t>
            </a:r>
            <a:r>
              <a:rPr sz="1200" kern="1200" spc="25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педагогам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самостоятельно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880" y="1636776"/>
            <a:ext cx="5402580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100"/>
              </a:lnSpc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форма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организации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обучения,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наряду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с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экскурсиями,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дидактическими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играми, </a:t>
            </a:r>
            <a:r>
              <a:rPr sz="1200" kern="1200" spc="-2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играми-путешествиями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другими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1235" y="841120"/>
            <a:ext cx="6567170" cy="12274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 rtl="0">
              <a:lnSpc>
                <a:spcPct val="110400"/>
              </a:lnSpc>
              <a:spcBef>
                <a:spcPts val="11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расширяют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социальные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практические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компоненты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содержания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образования,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способствуют 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формированию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у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детей культурных умений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при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взаимодействии со взрослым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самостоятельной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l" rtl="0">
              <a:spcBef>
                <a:spcPts val="20"/>
              </a:spcBef>
            </a:pP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715" algn="just" rtl="0">
              <a:lnSpc>
                <a:spcPct val="111100"/>
              </a:lnSpc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ориентированы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проявление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детьми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самостоятельности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творчества,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активности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и 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инициативности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разных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видах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деятельности,</a:t>
            </a:r>
            <a:r>
              <a:rPr sz="1200" kern="1200" spc="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обеспечивают</a:t>
            </a:r>
            <a:r>
              <a:rPr sz="1200" kern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их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продуктивность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880" y="2315845"/>
            <a:ext cx="5404485" cy="63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 rtl="0">
              <a:lnSpc>
                <a:spcPct val="110400"/>
              </a:lnSpc>
              <a:spcBef>
                <a:spcPts val="11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проводится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виде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образовательных ситуаций, тематических событий,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проектной 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деятельности,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проблемно-обучающих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ситуаций,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интегрирующих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содержание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образовательных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областей,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творческих</a:t>
            </a:r>
            <a:r>
              <a:rPr sz="1200" kern="12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исследовательских</a:t>
            </a:r>
            <a:r>
              <a:rPr sz="1200" kern="1200" spc="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проектов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так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далее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571235" y="2192654"/>
            <a:ext cx="1160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г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ова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я</a:t>
            </a:r>
            <a:r>
              <a:rPr sz="1200" kern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акт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-2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71235" y="2633979"/>
            <a:ext cx="92646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100"/>
              </a:lnSpc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spc="-3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-3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ук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я 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практика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616060" y="2071878"/>
            <a:ext cx="3521710" cy="994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l" rtl="0">
              <a:lnSpc>
                <a:spcPct val="111000"/>
              </a:lnSpc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ребенок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проявляет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себя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как</a:t>
            </a:r>
            <a:r>
              <a:rPr sz="1200" kern="1200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творческий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субъект </a:t>
            </a:r>
            <a:r>
              <a:rPr sz="1200" kern="1200" spc="-2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(творческая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инициатива)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algn="l" rtl="0">
              <a:spcBef>
                <a:spcPts val="5"/>
              </a:spcBef>
            </a:pPr>
            <a:endParaRPr sz="10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marR="5080" algn="l" rtl="0">
              <a:lnSpc>
                <a:spcPct val="111100"/>
              </a:lnSpc>
              <a:tabLst>
                <a:tab pos="741045" algn="l"/>
                <a:tab pos="1000760" algn="l"/>
                <a:tab pos="2019300" algn="l"/>
                <a:tab pos="2283460" algn="l"/>
                <a:tab pos="3007360" algn="l"/>
              </a:tabLst>
            </a:pP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ебён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к	–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зид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й	и	в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200" kern="1200" spc="-2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й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уб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ъ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е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т 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(инициатива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целеполагания)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880" y="3338786"/>
            <a:ext cx="5403850" cy="8343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just" rtl="0">
              <a:lnSpc>
                <a:spcPct val="110200"/>
              </a:lnSpc>
              <a:spcBef>
                <a:spcPts val="114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рамках отведенного времени педагог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может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организовывать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образовательную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деятельность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учетом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интересов,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желаний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детей,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их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образовательных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потребностей,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включая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дошкольного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возраста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в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процесс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сотворчества,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содействия,</a:t>
            </a:r>
            <a:r>
              <a:rPr sz="1200" kern="1200" spc="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сопереживания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571235" y="3316541"/>
            <a:ext cx="28956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познавательно-исследовательская</a:t>
            </a:r>
            <a:r>
              <a:rPr sz="1200" kern="12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практика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16060" y="3196208"/>
            <a:ext cx="35210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100"/>
              </a:lnSpc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ребёнок</a:t>
            </a:r>
            <a:r>
              <a:rPr sz="1200" kern="1200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как</a:t>
            </a:r>
            <a:r>
              <a:rPr sz="1200" kern="1200" spc="20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субъект</a:t>
            </a:r>
            <a:r>
              <a:rPr sz="1200" kern="1200" spc="1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исследования</a:t>
            </a:r>
            <a:r>
              <a:rPr sz="1200" kern="1200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(познавательная </a:t>
            </a:r>
            <a:r>
              <a:rPr sz="1200" kern="1200" spc="-25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инициатива)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571235" y="3879215"/>
            <a:ext cx="18180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коммуникативная</a:t>
            </a:r>
            <a:r>
              <a:rPr sz="1200" kern="1200" spc="-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практика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16060" y="3758543"/>
            <a:ext cx="3520440" cy="4318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l" rtl="0">
              <a:spcBef>
                <a:spcPts val="254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ребёнок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sz="1200" kern="1200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партнер</a:t>
            </a:r>
            <a:r>
              <a:rPr sz="1200" kern="1200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по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взаимодействию</a:t>
            </a:r>
            <a:r>
              <a:rPr sz="1200" kern="12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собеседник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rtl="0">
              <a:spcBef>
                <a:spcPts val="16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(коммуникативная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инициатива)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880" y="4342129"/>
            <a:ext cx="5403215" cy="633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 rtl="0">
              <a:lnSpc>
                <a:spcPct val="110400"/>
              </a:lnSpc>
              <a:spcBef>
                <a:spcPts val="11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время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проведения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занятий,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их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продолжительность,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длительность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перерывов, 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суммарная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образовательная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нагрузка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для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дошкольного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возраста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определяются</a:t>
            </a:r>
            <a:r>
              <a:rPr sz="1200" kern="1200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СанПиН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1.2.3685-21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1235" y="4882515"/>
            <a:ext cx="23698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чтение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художественной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литературы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16060" y="4560189"/>
            <a:ext cx="762000" cy="63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l" rtl="0">
              <a:lnSpc>
                <a:spcPct val="110400"/>
              </a:lnSpc>
              <a:spcBef>
                <a:spcPts val="11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дополняет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200" kern="1200" spc="-45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200" kern="1200" spc="-45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ных 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(игровой,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461881" y="4560189"/>
            <a:ext cx="2676525" cy="6324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40005" algn="r" rtl="0">
              <a:lnSpc>
                <a:spcPct val="110400"/>
              </a:lnSpc>
              <a:spcBef>
                <a:spcPts val="110"/>
              </a:spcBef>
              <a:tabLst>
                <a:tab pos="1155700" algn="l"/>
                <a:tab pos="2227580" algn="l"/>
              </a:tabLst>
            </a:pP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ва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щ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е	в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ж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н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уг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х 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практик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дошкольного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возраста </a:t>
            </a:r>
            <a:r>
              <a:rPr sz="1200" kern="1200" spc="-2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познавательно-исследовательской,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16060" y="5185409"/>
            <a:ext cx="19011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продуктивной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5880" y="5101208"/>
            <a:ext cx="540194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100"/>
              </a:lnSpc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при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организации</a:t>
            </a:r>
            <a:r>
              <a:rPr sz="1200" kern="1200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занятий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педагог</a:t>
            </a:r>
            <a:r>
              <a:rPr sz="1200" kern="1200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использует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опыт,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накопленный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при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проведении </a:t>
            </a:r>
            <a:r>
              <a:rPr sz="1200" kern="1200" spc="-25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образовательной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деятельности</a:t>
            </a:r>
            <a:r>
              <a:rPr sz="1200" kern="1200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рамках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сформировавшихся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20" dirty="0">
                <a:solidFill>
                  <a:prstClr val="black"/>
                </a:solidFill>
                <a:latin typeface="Calibri"/>
                <a:cs typeface="Calibri"/>
              </a:rPr>
              <a:t>подходов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880" y="5820727"/>
            <a:ext cx="5405120" cy="8337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 rtl="0">
              <a:lnSpc>
                <a:spcPct val="110200"/>
              </a:lnSpc>
              <a:spcBef>
                <a:spcPts val="11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введение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термина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«занятие»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не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означает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регламентацию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процесса;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термин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фиксирует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форму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организации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образовательной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деятельности;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содержание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педагогически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обоснованную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методику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проведения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занятий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педагог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может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выбирать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самостоятельно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571235" y="5645467"/>
            <a:ext cx="6567805" cy="633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 rtl="0">
              <a:lnSpc>
                <a:spcPct val="110500"/>
              </a:lnSpc>
              <a:spcBef>
                <a:spcPts val="105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тематику помогают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определить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детские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вопросы,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проявленный интерес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к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явлениям окружающей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действительности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или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предметам,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значимые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события,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неожиданные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явления,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художественная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литература</a:t>
            </a:r>
            <a:r>
              <a:rPr sz="1200" kern="1200" spc="-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другое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71235" y="6469062"/>
            <a:ext cx="4533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организация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предполагает</a:t>
            </a:r>
            <a:r>
              <a:rPr sz="1200" kern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подгрупповой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способ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объединения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72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95621" y="774477"/>
            <a:ext cx="86042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989"/>
              </a:lnSpc>
            </a:pP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Ос</a:t>
            </a:r>
            <a:r>
              <a:rPr b="1" kern="1200" spc="-15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о</a:t>
            </a:r>
            <a:r>
              <a:rPr b="1" kern="1200" spc="-10" dirty="0">
                <a:solidFill>
                  <a:prstClr val="black"/>
                </a:solidFill>
                <a:latin typeface="Arial"/>
                <a:cs typeface="Arial"/>
              </a:rPr>
              <a:t>в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н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49877" y="774477"/>
            <a:ext cx="5461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rtl="0">
              <a:lnSpc>
                <a:spcPts val="1989"/>
              </a:lnSpc>
            </a:pP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ми</a:t>
            </a:r>
            <a:r>
              <a:rPr b="1" kern="1200" spc="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Arial"/>
                <a:cs typeface="Arial"/>
              </a:rPr>
              <a:t>задачами</a:t>
            </a:r>
            <a:r>
              <a:rPr b="1" kern="12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Arial"/>
                <a:cs typeface="Arial"/>
              </a:rPr>
              <a:t>проведения</a:t>
            </a:r>
            <a:r>
              <a:rPr b="1" kern="1200" spc="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Arial"/>
                <a:cs typeface="Arial"/>
              </a:rPr>
              <a:t>аттестации</a:t>
            </a:r>
            <a:r>
              <a:rPr b="1" kern="1200" spc="9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Arial"/>
                <a:cs typeface="Arial"/>
              </a:rPr>
              <a:t>являются:</a:t>
            </a:r>
            <a:endParaRPr kern="120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2000" cy="6858634"/>
            <a:chOff x="0" y="0"/>
            <a:chExt cx="12192000" cy="68586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2192000" cy="422275"/>
            </a:xfrm>
            <a:custGeom>
              <a:avLst/>
              <a:gdLst/>
              <a:ahLst/>
              <a:cxnLst/>
              <a:rect l="l" t="t" r="r" b="b"/>
              <a:pathLst>
                <a:path w="12192000" h="422275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421805"/>
                  </a:lnTo>
                  <a:lnTo>
                    <a:pt x="6096000" y="421805"/>
                  </a:lnTo>
                  <a:lnTo>
                    <a:pt x="12192000" y="421805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21855"/>
              <a:ext cx="12192000" cy="745490"/>
            </a:xfrm>
            <a:custGeom>
              <a:avLst/>
              <a:gdLst/>
              <a:ahLst/>
              <a:cxnLst/>
              <a:rect l="l" t="t" r="r" b="b"/>
              <a:pathLst>
                <a:path w="12192000" h="745490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421805"/>
                  </a:lnTo>
                  <a:lnTo>
                    <a:pt x="6096000" y="421805"/>
                  </a:lnTo>
                  <a:lnTo>
                    <a:pt x="6096000" y="745020"/>
                  </a:lnTo>
                  <a:lnTo>
                    <a:pt x="12192000" y="745020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843635"/>
              <a:ext cx="6096000" cy="970280"/>
            </a:xfrm>
            <a:custGeom>
              <a:avLst/>
              <a:gdLst/>
              <a:ahLst/>
              <a:cxnLst/>
              <a:rect l="l" t="t" r="r" b="b"/>
              <a:pathLst>
                <a:path w="6096000" h="970280">
                  <a:moveTo>
                    <a:pt x="6096000" y="0"/>
                  </a:moveTo>
                  <a:lnTo>
                    <a:pt x="0" y="0"/>
                  </a:lnTo>
                  <a:lnTo>
                    <a:pt x="0" y="969670"/>
                  </a:lnTo>
                  <a:lnTo>
                    <a:pt x="6096000" y="969670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1166863"/>
              <a:ext cx="6096000" cy="323850"/>
            </a:xfrm>
            <a:custGeom>
              <a:avLst/>
              <a:gdLst/>
              <a:ahLst/>
              <a:cxnLst/>
              <a:rect l="l" t="t" r="r" b="b"/>
              <a:pathLst>
                <a:path w="6096000" h="323850">
                  <a:moveTo>
                    <a:pt x="6096000" y="0"/>
                  </a:moveTo>
                  <a:lnTo>
                    <a:pt x="0" y="0"/>
                  </a:lnTo>
                  <a:lnTo>
                    <a:pt x="0" y="323227"/>
                  </a:lnTo>
                  <a:lnTo>
                    <a:pt x="6096000" y="323227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096000" y="1490052"/>
              <a:ext cx="6096000" cy="745490"/>
            </a:xfrm>
            <a:custGeom>
              <a:avLst/>
              <a:gdLst/>
              <a:ahLst/>
              <a:cxnLst/>
              <a:rect l="l" t="t" r="r" b="b"/>
              <a:pathLst>
                <a:path w="6096000" h="745489">
                  <a:moveTo>
                    <a:pt x="6096000" y="0"/>
                  </a:moveTo>
                  <a:lnTo>
                    <a:pt x="0" y="0"/>
                  </a:lnTo>
                  <a:lnTo>
                    <a:pt x="0" y="745020"/>
                  </a:lnTo>
                  <a:lnTo>
                    <a:pt x="6096000" y="745020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813267"/>
              <a:ext cx="6096000" cy="422275"/>
            </a:xfrm>
            <a:custGeom>
              <a:avLst/>
              <a:gdLst/>
              <a:ahLst/>
              <a:cxnLst/>
              <a:rect l="l" t="t" r="r" b="b"/>
              <a:pathLst>
                <a:path w="6096000" h="422275">
                  <a:moveTo>
                    <a:pt x="6096000" y="0"/>
                  </a:moveTo>
                  <a:lnTo>
                    <a:pt x="0" y="0"/>
                  </a:lnTo>
                  <a:lnTo>
                    <a:pt x="0" y="421805"/>
                  </a:lnTo>
                  <a:lnTo>
                    <a:pt x="6096000" y="421805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2235072"/>
              <a:ext cx="12192000" cy="2547620"/>
            </a:xfrm>
            <a:custGeom>
              <a:avLst/>
              <a:gdLst/>
              <a:ahLst/>
              <a:cxnLst/>
              <a:rect l="l" t="t" r="r" b="b"/>
              <a:pathLst>
                <a:path w="12192000" h="2547620">
                  <a:moveTo>
                    <a:pt x="12192000" y="50"/>
                  </a:moveTo>
                  <a:lnTo>
                    <a:pt x="6096000" y="50"/>
                  </a:lnTo>
                  <a:lnTo>
                    <a:pt x="0" y="0"/>
                  </a:lnTo>
                  <a:lnTo>
                    <a:pt x="0" y="2547366"/>
                  </a:lnTo>
                  <a:lnTo>
                    <a:pt x="6096000" y="2547366"/>
                  </a:lnTo>
                  <a:lnTo>
                    <a:pt x="6096000" y="415163"/>
                  </a:lnTo>
                  <a:lnTo>
                    <a:pt x="12192000" y="415163"/>
                  </a:lnTo>
                  <a:lnTo>
                    <a:pt x="12192000" y="5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096000" y="2650235"/>
              <a:ext cx="6096000" cy="2132330"/>
            </a:xfrm>
            <a:custGeom>
              <a:avLst/>
              <a:gdLst/>
              <a:ahLst/>
              <a:cxnLst/>
              <a:rect l="l" t="t" r="r" b="b"/>
              <a:pathLst>
                <a:path w="6096000" h="2132329">
                  <a:moveTo>
                    <a:pt x="6096000" y="0"/>
                  </a:moveTo>
                  <a:lnTo>
                    <a:pt x="0" y="0"/>
                  </a:lnTo>
                  <a:lnTo>
                    <a:pt x="0" y="2132203"/>
                  </a:lnTo>
                  <a:lnTo>
                    <a:pt x="6096000" y="2132203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782438"/>
              <a:ext cx="12192000" cy="2075814"/>
            </a:xfrm>
            <a:custGeom>
              <a:avLst/>
              <a:gdLst/>
              <a:ahLst/>
              <a:cxnLst/>
              <a:rect l="l" t="t" r="r" b="b"/>
              <a:pathLst>
                <a:path w="12192000" h="2075815">
                  <a:moveTo>
                    <a:pt x="12192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2075561"/>
                  </a:lnTo>
                  <a:lnTo>
                    <a:pt x="6096000" y="2075561"/>
                  </a:lnTo>
                  <a:lnTo>
                    <a:pt x="6096000" y="323215"/>
                  </a:lnTo>
                  <a:lnTo>
                    <a:pt x="12192000" y="323215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000" y="5105641"/>
              <a:ext cx="6096000" cy="323850"/>
            </a:xfrm>
            <a:custGeom>
              <a:avLst/>
              <a:gdLst/>
              <a:ahLst/>
              <a:cxnLst/>
              <a:rect l="l" t="t" r="r" b="b"/>
              <a:pathLst>
                <a:path w="6096000" h="323850">
                  <a:moveTo>
                    <a:pt x="6096000" y="0"/>
                  </a:moveTo>
                  <a:lnTo>
                    <a:pt x="0" y="0"/>
                  </a:lnTo>
                  <a:lnTo>
                    <a:pt x="0" y="323227"/>
                  </a:lnTo>
                  <a:lnTo>
                    <a:pt x="6096000" y="323227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096000" y="5428868"/>
              <a:ext cx="6096000" cy="1429385"/>
            </a:xfrm>
            <a:custGeom>
              <a:avLst/>
              <a:gdLst/>
              <a:ahLst/>
              <a:cxnLst/>
              <a:rect l="l" t="t" r="r" b="b"/>
              <a:pathLst>
                <a:path w="6096000" h="1429384">
                  <a:moveTo>
                    <a:pt x="6096000" y="0"/>
                  </a:moveTo>
                  <a:lnTo>
                    <a:pt x="0" y="0"/>
                  </a:lnTo>
                  <a:lnTo>
                    <a:pt x="0" y="1429131"/>
                  </a:lnTo>
                  <a:lnTo>
                    <a:pt x="6096000" y="1429131"/>
                  </a:lnTo>
                  <a:lnTo>
                    <a:pt x="6096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2000" y="0"/>
                  </a:moveTo>
                  <a:lnTo>
                    <a:pt x="12185650" y="0"/>
                  </a:lnTo>
                  <a:lnTo>
                    <a:pt x="12185650" y="6350"/>
                  </a:lnTo>
                  <a:lnTo>
                    <a:pt x="12185650" y="402717"/>
                  </a:lnTo>
                  <a:lnTo>
                    <a:pt x="12185650" y="6851650"/>
                  </a:lnTo>
                  <a:lnTo>
                    <a:pt x="6102350" y="6851650"/>
                  </a:lnTo>
                  <a:lnTo>
                    <a:pt x="6102350" y="5435219"/>
                  </a:lnTo>
                  <a:lnTo>
                    <a:pt x="12185650" y="5435219"/>
                  </a:lnTo>
                  <a:lnTo>
                    <a:pt x="12185650" y="5422519"/>
                  </a:lnTo>
                  <a:lnTo>
                    <a:pt x="6102350" y="5422519"/>
                  </a:lnTo>
                  <a:lnTo>
                    <a:pt x="6102350" y="5112004"/>
                  </a:lnTo>
                  <a:lnTo>
                    <a:pt x="12185650" y="5112004"/>
                  </a:lnTo>
                  <a:lnTo>
                    <a:pt x="12185650" y="5099304"/>
                  </a:lnTo>
                  <a:lnTo>
                    <a:pt x="6102350" y="5099304"/>
                  </a:lnTo>
                  <a:lnTo>
                    <a:pt x="6102350" y="4788789"/>
                  </a:lnTo>
                  <a:lnTo>
                    <a:pt x="12185650" y="4788789"/>
                  </a:lnTo>
                  <a:lnTo>
                    <a:pt x="12185650" y="4776089"/>
                  </a:lnTo>
                  <a:lnTo>
                    <a:pt x="6102350" y="4776089"/>
                  </a:lnTo>
                  <a:lnTo>
                    <a:pt x="6102350" y="2656586"/>
                  </a:lnTo>
                  <a:lnTo>
                    <a:pt x="12185650" y="2656586"/>
                  </a:lnTo>
                  <a:lnTo>
                    <a:pt x="12185650" y="2643886"/>
                  </a:lnTo>
                  <a:lnTo>
                    <a:pt x="6102350" y="2643886"/>
                  </a:lnTo>
                  <a:lnTo>
                    <a:pt x="6102350" y="2241423"/>
                  </a:lnTo>
                  <a:lnTo>
                    <a:pt x="12185650" y="2241423"/>
                  </a:lnTo>
                  <a:lnTo>
                    <a:pt x="12185650" y="2228723"/>
                  </a:lnTo>
                  <a:lnTo>
                    <a:pt x="6102350" y="2228723"/>
                  </a:lnTo>
                  <a:lnTo>
                    <a:pt x="6102350" y="1819656"/>
                  </a:lnTo>
                  <a:lnTo>
                    <a:pt x="6102350" y="1806956"/>
                  </a:lnTo>
                  <a:lnTo>
                    <a:pt x="6102350" y="1496441"/>
                  </a:lnTo>
                  <a:lnTo>
                    <a:pt x="12185650" y="1496441"/>
                  </a:lnTo>
                  <a:lnTo>
                    <a:pt x="12185650" y="1483741"/>
                  </a:lnTo>
                  <a:lnTo>
                    <a:pt x="6102350" y="1483741"/>
                  </a:lnTo>
                  <a:lnTo>
                    <a:pt x="6102350" y="1173226"/>
                  </a:lnTo>
                  <a:lnTo>
                    <a:pt x="12185650" y="1173226"/>
                  </a:lnTo>
                  <a:lnTo>
                    <a:pt x="12185650" y="1160526"/>
                  </a:lnTo>
                  <a:lnTo>
                    <a:pt x="6102350" y="1160526"/>
                  </a:lnTo>
                  <a:lnTo>
                    <a:pt x="6102350" y="850011"/>
                  </a:lnTo>
                  <a:lnTo>
                    <a:pt x="6102350" y="837311"/>
                  </a:lnTo>
                  <a:lnTo>
                    <a:pt x="6102350" y="440817"/>
                  </a:lnTo>
                  <a:lnTo>
                    <a:pt x="12185650" y="440817"/>
                  </a:lnTo>
                  <a:lnTo>
                    <a:pt x="12185650" y="402717"/>
                  </a:lnTo>
                  <a:lnTo>
                    <a:pt x="6102350" y="402717"/>
                  </a:lnTo>
                  <a:lnTo>
                    <a:pt x="6102350" y="6350"/>
                  </a:lnTo>
                  <a:lnTo>
                    <a:pt x="12185650" y="6350"/>
                  </a:lnTo>
                  <a:lnTo>
                    <a:pt x="12185650" y="0"/>
                  </a:lnTo>
                  <a:lnTo>
                    <a:pt x="6102350" y="0"/>
                  </a:lnTo>
                  <a:lnTo>
                    <a:pt x="6089650" y="0"/>
                  </a:lnTo>
                  <a:lnTo>
                    <a:pt x="6089650" y="6350"/>
                  </a:lnTo>
                  <a:lnTo>
                    <a:pt x="6089650" y="6851650"/>
                  </a:lnTo>
                  <a:lnTo>
                    <a:pt x="6350" y="6851650"/>
                  </a:lnTo>
                  <a:lnTo>
                    <a:pt x="6350" y="4788789"/>
                  </a:lnTo>
                  <a:lnTo>
                    <a:pt x="6089650" y="4788789"/>
                  </a:lnTo>
                  <a:lnTo>
                    <a:pt x="6089650" y="4776089"/>
                  </a:lnTo>
                  <a:lnTo>
                    <a:pt x="6350" y="4776089"/>
                  </a:lnTo>
                  <a:lnTo>
                    <a:pt x="6350" y="2241423"/>
                  </a:lnTo>
                  <a:lnTo>
                    <a:pt x="6089650" y="2241423"/>
                  </a:lnTo>
                  <a:lnTo>
                    <a:pt x="6089650" y="2228723"/>
                  </a:lnTo>
                  <a:lnTo>
                    <a:pt x="6350" y="2228723"/>
                  </a:lnTo>
                  <a:lnTo>
                    <a:pt x="6350" y="1819656"/>
                  </a:lnTo>
                  <a:lnTo>
                    <a:pt x="6089650" y="1819656"/>
                  </a:lnTo>
                  <a:lnTo>
                    <a:pt x="6089650" y="1806956"/>
                  </a:lnTo>
                  <a:lnTo>
                    <a:pt x="6350" y="1806956"/>
                  </a:lnTo>
                  <a:lnTo>
                    <a:pt x="6350" y="850011"/>
                  </a:lnTo>
                  <a:lnTo>
                    <a:pt x="6089650" y="850011"/>
                  </a:lnTo>
                  <a:lnTo>
                    <a:pt x="6089650" y="837311"/>
                  </a:lnTo>
                  <a:lnTo>
                    <a:pt x="6350" y="837311"/>
                  </a:lnTo>
                  <a:lnTo>
                    <a:pt x="6350" y="440817"/>
                  </a:lnTo>
                  <a:lnTo>
                    <a:pt x="6089650" y="440817"/>
                  </a:lnTo>
                  <a:lnTo>
                    <a:pt x="6089650" y="402717"/>
                  </a:lnTo>
                  <a:lnTo>
                    <a:pt x="6350" y="402717"/>
                  </a:lnTo>
                  <a:lnTo>
                    <a:pt x="6350" y="6350"/>
                  </a:lnTo>
                  <a:lnTo>
                    <a:pt x="6089650" y="6350"/>
                  </a:lnTo>
                  <a:lnTo>
                    <a:pt x="6089650" y="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6350"/>
                  </a:lnTo>
                  <a:lnTo>
                    <a:pt x="0" y="6858000"/>
                  </a:lnTo>
                  <a:lnTo>
                    <a:pt x="6350" y="6858000"/>
                  </a:lnTo>
                  <a:lnTo>
                    <a:pt x="6089650" y="6858000"/>
                  </a:lnTo>
                  <a:lnTo>
                    <a:pt x="6102350" y="6858000"/>
                  </a:lnTo>
                  <a:lnTo>
                    <a:pt x="12185650" y="6858000"/>
                  </a:lnTo>
                  <a:lnTo>
                    <a:pt x="12192000" y="6858000"/>
                  </a:lnTo>
                  <a:lnTo>
                    <a:pt x="12192000" y="6851650"/>
                  </a:lnTo>
                  <a:lnTo>
                    <a:pt x="12192000" y="6350"/>
                  </a:lnTo>
                  <a:lnTo>
                    <a:pt x="1219200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pPr algn="l" rtl="0"/>
              <a:endParaRPr kern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00200" y="0"/>
            <a:ext cx="2667000" cy="489877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ctr" rtl="0">
              <a:spcBef>
                <a:spcPts val="259"/>
              </a:spcBef>
            </a:pPr>
            <a:r>
              <a:rPr sz="1400" b="1" kern="1200" dirty="0">
                <a:solidFill>
                  <a:schemeClr val="tx1"/>
                </a:solidFill>
                <a:latin typeface="Calibri"/>
                <a:cs typeface="Calibri"/>
              </a:rPr>
              <a:t>в</a:t>
            </a:r>
            <a:r>
              <a:rPr sz="1400" b="1" kern="12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игре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rtl="0">
              <a:spcBef>
                <a:spcPts val="160"/>
              </a:spcBef>
            </a:pP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(п.24.5.-24.8,</a:t>
            </a:r>
            <a:r>
              <a:rPr sz="1400" b="1" kern="1200" spc="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стр.152-154)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315200" y="0"/>
            <a:ext cx="3051810" cy="491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 algn="ctr" rtl="0">
              <a:lnSpc>
                <a:spcPct val="111100"/>
              </a:lnSpc>
              <a:spcBef>
                <a:spcPts val="100"/>
              </a:spcBef>
            </a:pPr>
            <a:r>
              <a:rPr sz="1400" b="1" kern="1200" dirty="0">
                <a:solidFill>
                  <a:schemeClr val="tx1"/>
                </a:solidFill>
                <a:latin typeface="Calibri"/>
                <a:cs typeface="Calibri"/>
              </a:rPr>
              <a:t>на </a:t>
            </a:r>
            <a:r>
              <a:rPr sz="1400" b="1" kern="1200" spc="-15" dirty="0" err="1">
                <a:solidFill>
                  <a:schemeClr val="tx1"/>
                </a:solidFill>
                <a:latin typeface="Calibri"/>
                <a:cs typeface="Calibri"/>
              </a:rPr>
              <a:t>прогулке</a:t>
            </a:r>
            <a:r>
              <a:rPr sz="1400" b="1" kern="12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endParaRPr lang="ru-RU" sz="1400" b="1" kern="1200" spc="-1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5080" indent="185420" algn="ctr" rtl="0">
              <a:lnSpc>
                <a:spcPct val="111100"/>
              </a:lnSpc>
              <a:spcBef>
                <a:spcPts val="100"/>
              </a:spcBef>
            </a:pPr>
            <a:r>
              <a:rPr sz="1400" b="1" kern="1200" spc="-10" dirty="0" smtClean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п.24.15,</a:t>
            </a:r>
            <a:r>
              <a:rPr sz="1400" b="1" kern="1200" spc="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b="1" kern="1200" spc="-10" dirty="0">
                <a:solidFill>
                  <a:schemeClr val="tx1"/>
                </a:solidFill>
                <a:latin typeface="Calibri"/>
                <a:cs typeface="Calibri"/>
              </a:rPr>
              <a:t>стр.155).</a:t>
            </a:r>
            <a:endParaRPr sz="1400" kern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880" y="396239"/>
            <a:ext cx="598233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100"/>
              </a:lnSpc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занимает</a:t>
            </a:r>
            <a:r>
              <a:rPr sz="1200" kern="1200" spc="1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центральное</a:t>
            </a:r>
            <a:r>
              <a:rPr sz="1200" kern="1200" spc="1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место</a:t>
            </a:r>
            <a:r>
              <a:rPr sz="1200" kern="1200" spc="1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1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жизни</a:t>
            </a:r>
            <a:r>
              <a:rPr sz="1200" kern="1200" spc="18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ребенка,</a:t>
            </a:r>
            <a:r>
              <a:rPr sz="1200" kern="1200" spc="1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являясь</a:t>
            </a:r>
            <a:r>
              <a:rPr sz="1200" kern="1200" spc="1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преобладающим</a:t>
            </a:r>
            <a:r>
              <a:rPr sz="1200" kern="1200" spc="18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видом</a:t>
            </a:r>
            <a:r>
              <a:rPr sz="1200" kern="1200" spc="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его </a:t>
            </a:r>
            <a:r>
              <a:rPr sz="1200" kern="1200" spc="-2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самостоятельной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53150" y="578103"/>
            <a:ext cx="5982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наблюдения</a:t>
            </a:r>
            <a:r>
              <a:rPr sz="1200" kern="1200" spc="60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за</a:t>
            </a:r>
            <a:r>
              <a:rPr sz="1200" kern="1200" spc="5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объектами  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  </a:t>
            </a:r>
            <a:r>
              <a:rPr sz="1200" kern="1200" spc="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явлениями</a:t>
            </a:r>
            <a:r>
              <a:rPr sz="1200" kern="1200" spc="6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природы,</a:t>
            </a:r>
            <a:r>
              <a:rPr sz="1200" kern="1200" spc="5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направленные</a:t>
            </a:r>
            <a:r>
              <a:rPr sz="1200" kern="1200" spc="5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200" kern="1200" spc="59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установление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149877" y="845944"/>
            <a:ext cx="5492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l" rtl="0">
              <a:spcBef>
                <a:spcPts val="100"/>
              </a:spcBef>
            </a:pPr>
            <a:r>
              <a:rPr sz="1200" kern="1200" spc="5" dirty="0" err="1" smtClean="0">
                <a:solidFill>
                  <a:prstClr val="black"/>
                </a:solidFill>
                <a:latin typeface="Calibri"/>
                <a:cs typeface="Calibri"/>
              </a:rPr>
              <a:t>разнообразных</a:t>
            </a:r>
            <a:r>
              <a:rPr sz="1200" kern="12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связей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зависимостей</a:t>
            </a:r>
            <a:r>
              <a:rPr sz="1200" kern="1200" spc="7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природе,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воспитание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отношения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к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ней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53150" y="1213103"/>
            <a:ext cx="3569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экспериментирование</a:t>
            </a:r>
            <a:r>
              <a:rPr sz="1200" kern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объектами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неживой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природы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53150" y="1626489"/>
            <a:ext cx="598487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 rtl="0">
              <a:lnSpc>
                <a:spcPct val="111100"/>
              </a:lnSpc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подвижные</a:t>
            </a:r>
            <a:r>
              <a:rPr sz="1200" kern="1200" spc="1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игры</a:t>
            </a:r>
            <a:r>
              <a:rPr sz="1200" kern="12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1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спортивные</a:t>
            </a:r>
            <a:r>
              <a:rPr sz="1200" kern="12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упражнения,</a:t>
            </a:r>
            <a:r>
              <a:rPr sz="1200" kern="1200" spc="1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направленные</a:t>
            </a:r>
            <a:r>
              <a:rPr sz="1200" kern="12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200" kern="1200" spc="11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оптимизацию</a:t>
            </a:r>
            <a:r>
              <a:rPr sz="1200" kern="1200" spc="1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режима </a:t>
            </a:r>
            <a:r>
              <a:rPr sz="1200" kern="1200" spc="-2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двигательной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активности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укрепление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здоровья</a:t>
            </a:r>
            <a:r>
              <a:rPr sz="1200" kern="12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880" y="991848"/>
            <a:ext cx="5986145" cy="1228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" algn="just" rtl="0">
              <a:lnSpc>
                <a:spcPct val="110500"/>
              </a:lnSpc>
              <a:spcBef>
                <a:spcPts val="105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основной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вид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деятельности,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которой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формируется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личность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ребенка,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развиваются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психические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процессы,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формируется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ориентация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в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отношениях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между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людьми,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первоначальные</a:t>
            </a:r>
            <a:r>
              <a:rPr sz="1200" kern="1200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навыки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кооперации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algn="l" rtl="0"/>
            <a:endParaRPr sz="135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just" rtl="0"/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совместной</a:t>
            </a:r>
            <a:r>
              <a:rPr sz="1200" kern="1200" spc="4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игре</a:t>
            </a:r>
            <a:r>
              <a:rPr sz="1200" kern="1200" spc="4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дети</a:t>
            </a:r>
            <a:r>
              <a:rPr sz="1200" kern="1200" spc="4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строят</a:t>
            </a:r>
            <a:r>
              <a:rPr sz="1200" kern="1200" spc="434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свои</a:t>
            </a:r>
            <a:r>
              <a:rPr sz="1200" kern="1200" spc="4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взаимоотношения,</a:t>
            </a:r>
            <a:r>
              <a:rPr sz="1200" kern="1200" spc="4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учатся</a:t>
            </a:r>
            <a:r>
              <a:rPr sz="1200" kern="1200" spc="4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общению,</a:t>
            </a:r>
            <a:r>
              <a:rPr sz="1200" kern="1200" spc="4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проявляют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just" rtl="0">
              <a:spcBef>
                <a:spcPts val="16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активность,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инициативу</a:t>
            </a:r>
            <a:r>
              <a:rPr sz="1200" kern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другое</a:t>
            </a:r>
            <a:endParaRPr sz="1200"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880" y="2287523"/>
            <a:ext cx="2098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выполняет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различные</a:t>
            </a:r>
            <a:r>
              <a:rPr sz="1200" kern="1200" spc="-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функции: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80" y="2472943"/>
            <a:ext cx="1892935" cy="22390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indent="-342900" algn="l" rtl="0">
              <a:spcBef>
                <a:spcPts val="2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обучающую;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познавательную;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развивающую;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воспитательную;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социокультурную;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6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коммуникативную;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эмоциогенную;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развлекательную;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5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диагностическую;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психотерапевтическую;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6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другие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53150" y="2327909"/>
            <a:ext cx="5954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сюжетно-ролевые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конструктивные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игры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(с</a:t>
            </a:r>
            <a:r>
              <a:rPr sz="1200" kern="1200" spc="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песком,</a:t>
            </a:r>
            <a:r>
              <a:rPr sz="1200" kern="1200" spc="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со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снегом,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природным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материалом)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53150" y="3601973"/>
            <a:ext cx="3919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элементарная</a:t>
            </a:r>
            <a:r>
              <a:rPr sz="1200" kern="1200" spc="-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трудовая</a:t>
            </a:r>
            <a:r>
              <a:rPr sz="1200" kern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деятельность</a:t>
            </a:r>
            <a:r>
              <a:rPr sz="1200" kern="1200" spc="6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детей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на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участке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ДОО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5880" y="4800663"/>
            <a:ext cx="9683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выступает</a:t>
            </a:r>
            <a:r>
              <a:rPr sz="1200" kern="1200" spc="-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как: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43728" y="6411912"/>
            <a:ext cx="1098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  <a:tabLst>
                <a:tab pos="248920" algn="l"/>
              </a:tabLst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дошкольном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880" y="4986654"/>
            <a:ext cx="4751705" cy="183451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indent="-342900" algn="l" rtl="0">
              <a:spcBef>
                <a:spcPts val="2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форма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организации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жизни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деятельности</a:t>
            </a:r>
            <a:r>
              <a:rPr sz="1200" kern="1200" spc="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детей;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средство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разностороннего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развития</a:t>
            </a:r>
            <a:r>
              <a:rPr sz="1200" kern="1200" spc="2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личности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ребенка;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метод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или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прием обучения;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средство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саморазвития;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самовоспитания;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6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самообучения;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indent="-342900" algn="l" rtl="0">
              <a:spcBef>
                <a:spcPts val="140"/>
              </a:spcBef>
              <a:buFont typeface="Symbol"/>
              <a:buChar char=""/>
              <a:tabLst>
                <a:tab pos="354965" algn="l"/>
                <a:tab pos="355600" algn="l"/>
              </a:tabLst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Саморегуляции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355600" marR="5080" indent="-342900" algn="l" rtl="0">
              <a:lnSpc>
                <a:spcPts val="1580"/>
              </a:lnSpc>
              <a:spcBef>
                <a:spcPts val="75"/>
              </a:spcBef>
              <a:buFont typeface="Symbol"/>
              <a:buChar char=""/>
              <a:tabLst>
                <a:tab pos="354965" algn="l"/>
                <a:tab pos="355600" algn="l"/>
                <a:tab pos="1399540" algn="l"/>
                <a:tab pos="2448560" algn="l"/>
                <a:tab pos="2824480" algn="l"/>
                <a:tab pos="3611879" algn="l"/>
                <a:tab pos="3924935" algn="l"/>
              </a:tabLst>
            </a:pP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200" kern="1200" spc="-2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а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но	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ис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200" kern="1200" spc="-15" dirty="0">
                <a:solidFill>
                  <a:prstClr val="black"/>
                </a:solidFill>
                <a:latin typeface="Calibri"/>
                <a:cs typeface="Calibri"/>
              </a:rPr>
              <a:t>о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л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ь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з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у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ю</a:t>
            </a:r>
            <a:r>
              <a:rPr sz="1200" kern="1200" spc="-25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я	в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е	ва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ан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т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ы	её	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р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м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енен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я 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образовании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3150" y="4830191"/>
            <a:ext cx="4213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свободное</a:t>
            </a:r>
            <a:r>
              <a:rPr sz="1200" kern="1200" spc="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общение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педагога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детьми,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индивидуальная</a:t>
            </a:r>
            <a:r>
              <a:rPr sz="1200" kern="1200" spc="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работа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153150" y="5152961"/>
            <a:ext cx="383412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проведение</a:t>
            </a:r>
            <a:r>
              <a:rPr sz="1200" kern="1200" spc="3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спортивных</a:t>
            </a:r>
            <a:r>
              <a:rPr sz="1200" kern="1200" spc="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праздников</a:t>
            </a:r>
            <a:r>
              <a:rPr sz="1200" kern="1200" spc="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(при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необходимости)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53150" y="5909351"/>
            <a:ext cx="5984240" cy="4318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algn="l" rtl="0">
              <a:spcBef>
                <a:spcPts val="254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проводится</a:t>
            </a:r>
            <a:r>
              <a:rPr sz="1200" kern="1200" spc="44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4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отведённое</a:t>
            </a:r>
            <a:r>
              <a:rPr sz="1200" kern="1200" spc="45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время,</a:t>
            </a:r>
            <a:r>
              <a:rPr sz="1200" kern="1200" spc="4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предусмотренное</a:t>
            </a:r>
            <a:r>
              <a:rPr sz="1200" kern="1200" spc="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409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режиме</a:t>
            </a:r>
            <a:r>
              <a:rPr sz="1200" kern="1200" spc="44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дня,</a:t>
            </a:r>
            <a:r>
              <a:rPr sz="1200" kern="1200" spc="4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в</a:t>
            </a:r>
            <a:r>
              <a:rPr sz="1200" kern="1200" spc="45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соответствии</a:t>
            </a:r>
            <a:r>
              <a:rPr sz="1200" kern="1200" spc="46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с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  <a:p>
            <a:pPr marL="12700" algn="l" rtl="0">
              <a:spcBef>
                <a:spcPts val="160"/>
              </a:spcBef>
            </a:pP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требованиями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СанПиН</a:t>
            </a:r>
            <a:r>
              <a:rPr sz="1200" kern="1200" spc="1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10" dirty="0">
                <a:solidFill>
                  <a:prstClr val="black"/>
                </a:solidFill>
                <a:latin typeface="Calibri"/>
                <a:cs typeface="Calibri"/>
              </a:rPr>
              <a:t>1.2.3685-21</a:t>
            </a:r>
            <a:r>
              <a:rPr sz="1200" kern="1200" spc="9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к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dirty="0">
                <a:solidFill>
                  <a:prstClr val="black"/>
                </a:solidFill>
                <a:latin typeface="Calibri"/>
                <a:cs typeface="Calibri"/>
              </a:rPr>
              <a:t>её</a:t>
            </a:r>
            <a:r>
              <a:rPr sz="1200" kern="1200" spc="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00" kern="1200" spc="-5" dirty="0">
                <a:solidFill>
                  <a:prstClr val="black"/>
                </a:solidFill>
                <a:latin typeface="Calibri"/>
                <a:cs typeface="Calibri"/>
              </a:rPr>
              <a:t>организации</a:t>
            </a:r>
            <a:endParaRPr sz="1200" kern="120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00025"/>
            <a:ext cx="10744200" cy="357175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Мониторинг эффективности внедрения ФОП ДО в образовательную практику всех субъектов РФ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96411623"/>
              </p:ext>
            </p:extLst>
          </p:nvPr>
        </p:nvGraphicFramePr>
        <p:xfrm>
          <a:off x="1676400" y="729027"/>
          <a:ext cx="8712200" cy="598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9372600" y="1295400"/>
            <a:ext cx="2362200" cy="20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Итоги спорны, но при этом дают возможность запланировать задачи на 2024 год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9600" y="4876800"/>
            <a:ext cx="2209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Приняли участие не все субъекты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9600" y="1317171"/>
            <a:ext cx="2209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Проводился в рамках МКДО на ее платформе</a:t>
            </a:r>
            <a:endParaRPr lang="ru-RU" dirty="0"/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0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0777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Ключевые позиции мониторинга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3032114"/>
              </p:ext>
            </p:extLst>
          </p:nvPr>
        </p:nvGraphicFramePr>
        <p:xfrm>
          <a:off x="1511300" y="914400"/>
          <a:ext cx="8940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29600" y="5105400"/>
            <a:ext cx="3429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Управленческий контент (программа развития)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4800" y="5099957"/>
            <a:ext cx="3429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Приведение ВСОК ДО в соответствии с новыми задачами</a:t>
            </a:r>
            <a:endParaRPr lang="ru-RU" dirty="0"/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0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0777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Технологическая карта аудита образовательной программы дошкольного образования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120" y="990600"/>
            <a:ext cx="5953759" cy="1661993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Показатель 1: Соответствие </a:t>
            </a:r>
            <a:r>
              <a:rPr lang="ru-RU" dirty="0">
                <a:solidFill>
                  <a:srgbClr val="002060"/>
                </a:solidFill>
              </a:rPr>
              <a:t>обязательной части ОП ДО ДОО ФОП ДО; 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наполнение ЧФУ образовательной программы дошкольного образования ДОО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120" y="2652593"/>
            <a:ext cx="411988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обязательной части проверялось наличие ссылок на ФОП или наличие извлечений из нее по всем разделам в строгом соответствии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7802" y="715578"/>
            <a:ext cx="5713197" cy="522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Главная проблема - Наполнение ЧФУ:</a:t>
            </a:r>
          </a:p>
          <a:p>
            <a:pPr algn="ctr"/>
            <a:r>
              <a:rPr lang="ru-RU" dirty="0" smtClean="0"/>
              <a:t>Не учтено, из чего может конструироваться ЧФУ (парциальные/инновационные/региональные программы, расширенные задачи и пр.)</a:t>
            </a:r>
          </a:p>
          <a:p>
            <a:pPr algn="ctr"/>
            <a:r>
              <a:rPr lang="ru-RU" dirty="0" smtClean="0"/>
              <a:t>Нет ссылок на верифицированные парциальные программы (нужны, в </a:t>
            </a:r>
            <a:r>
              <a:rPr lang="ru-RU" dirty="0" err="1" smtClean="0"/>
              <a:t>т.ч</a:t>
            </a:r>
            <a:r>
              <a:rPr lang="ru-RU" dirty="0" smtClean="0"/>
              <a:t> можно и на сайт ДОО)</a:t>
            </a:r>
          </a:p>
          <a:p>
            <a:pPr algn="ctr"/>
            <a:r>
              <a:rPr lang="ru-RU" dirty="0" smtClean="0"/>
              <a:t>Структура ЧФУ не соответствует структуре ФОП (не все компоненты в наличии)</a:t>
            </a:r>
          </a:p>
          <a:p>
            <a:pPr algn="ctr"/>
            <a:r>
              <a:rPr lang="ru-RU" dirty="0" smtClean="0"/>
              <a:t>Не указана специфика национальных, социокультурных и иных условий (нет актуализации парциальных программ)</a:t>
            </a:r>
          </a:p>
          <a:p>
            <a:pPr algn="ctr"/>
            <a:r>
              <a:rPr lang="ru-RU" dirty="0" smtClean="0"/>
              <a:t>Не указано мет-тех оснащение, РППС, </a:t>
            </a:r>
            <a:r>
              <a:rPr lang="ru-RU" dirty="0" err="1" smtClean="0"/>
              <a:t>методобеспечение</a:t>
            </a:r>
            <a:r>
              <a:rPr lang="ru-RU" dirty="0" smtClean="0"/>
              <a:t>, кадровое обеспечение (претензии к </a:t>
            </a:r>
            <a:r>
              <a:rPr lang="ru-RU" dirty="0" err="1" smtClean="0"/>
              <a:t>оргразделу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Самый «провальный» показатель – в отношении указания кадрового обеспечения – 78% в норме из просмотренных)</a:t>
            </a:r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8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0777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Задача на следующий год</a:t>
            </a:r>
            <a:endParaRPr lang="ru-RU" dirty="0">
              <a:latin typeface="+mj-l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914400" y="685800"/>
            <a:ext cx="4038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 части формируемой участниками образовательных отношений</a:t>
            </a:r>
            <a:endParaRPr lang="ru-RU" dirty="0"/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5943600" y="838200"/>
            <a:ext cx="4800600" cy="2209800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dirty="0" smtClean="0"/>
              <a:t>Вариативная часть</a:t>
            </a:r>
          </a:p>
          <a:p>
            <a:pPr algn="ctr"/>
            <a:r>
              <a:rPr lang="ru-RU" dirty="0" smtClean="0"/>
              <a:t>Одна или несколько парциальных программ, выбранных (разработанных) участниками образовательных отношений</a:t>
            </a:r>
            <a:endParaRPr lang="ru-RU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 flipV="1">
            <a:off x="5943600" y="3478398"/>
            <a:ext cx="4804719" cy="2236602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3600" y="39624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2. Вариативная часть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Расширение задач и содержания образовательной деятельности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</a:rPr>
              <a:t>Инновационные (в </a:t>
            </a:r>
            <a:r>
              <a:rPr lang="ru-RU" dirty="0" err="1" smtClean="0">
                <a:solidFill>
                  <a:prstClr val="white"/>
                </a:solidFill>
                <a:latin typeface="Calibri"/>
              </a:rPr>
              <a:t>т.ч</a:t>
            </a:r>
            <a:r>
              <a:rPr lang="ru-RU" dirty="0" smtClean="0">
                <a:solidFill>
                  <a:prstClr val="white"/>
                </a:solidFill>
                <a:latin typeface="Calibri"/>
              </a:rPr>
              <a:t>. Региональные) программы или проекты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 flipH="1" flipV="1">
            <a:off x="901147" y="3478398"/>
            <a:ext cx="3890319" cy="2236602"/>
          </a:xfrm>
          <a:prstGeom prst="round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3791" y="3887787"/>
            <a:ext cx="3581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</a:rPr>
              <a:t>3. Вариативная часть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 smtClean="0">
                <a:solidFill>
                  <a:prstClr val="white"/>
                </a:solidFill>
                <a:latin typeface="Calibri"/>
              </a:rPr>
              <a:t>Образовательные технологии, методики, формы образовательной деятельности с детьми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0777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Технологическая карта аудита образовательной программы дошкольного образования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120" y="990600"/>
            <a:ext cx="5953759" cy="830997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2060"/>
                </a:solidFill>
              </a:rPr>
              <a:t>Показатель 2: </a:t>
            </a:r>
            <a:r>
              <a:rPr lang="ru-RU" dirty="0">
                <a:solidFill>
                  <a:srgbClr val="002060"/>
                </a:solidFill>
              </a:rPr>
              <a:t>Планирование задач и мероприятий по внедрению ФОП ДО, включая </a:t>
            </a:r>
            <a:r>
              <a:rPr lang="ru-RU" dirty="0" smtClean="0">
                <a:solidFill>
                  <a:srgbClr val="002060"/>
                </a:solidFill>
              </a:rPr>
              <a:t>методическое сопровождение педагогов ДО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120" y="2652593"/>
            <a:ext cx="411988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Рассматривались 2 документа: Программа развития и годовой план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7802" y="715578"/>
            <a:ext cx="5713197" cy="522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Самый неприятный результат – шаг в сторону неэффективных управленческих решений:</a:t>
            </a:r>
          </a:p>
          <a:p>
            <a:pPr marL="342900" indent="-342900" algn="ctr">
              <a:buAutoNum type="arabicPeriod"/>
            </a:pPr>
            <a:r>
              <a:rPr lang="ru-RU" dirty="0" smtClean="0">
                <a:solidFill>
                  <a:prstClr val="white"/>
                </a:solidFill>
              </a:rPr>
              <a:t>В программе развития: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prstClr val="white"/>
                </a:solidFill>
              </a:rPr>
              <a:t>Не прописаны цели и задачи в соответствии с ценностными </a:t>
            </a:r>
            <a:r>
              <a:rPr lang="ru-RU" dirty="0" err="1" smtClean="0">
                <a:solidFill>
                  <a:prstClr val="white"/>
                </a:solidFill>
              </a:rPr>
              <a:t>уцстановками</a:t>
            </a:r>
            <a:r>
              <a:rPr lang="ru-RU" dirty="0" smtClean="0">
                <a:solidFill>
                  <a:prstClr val="white"/>
                </a:solidFill>
              </a:rPr>
              <a:t> современных нормативных документов;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prstClr val="white"/>
                </a:solidFill>
              </a:rPr>
              <a:t>Нет мер по внедрению ФОП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2. В годовом плане: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prstClr val="white"/>
                </a:solidFill>
              </a:rPr>
              <a:t>Не указаны мероприятия методического характера;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prstClr val="white"/>
                </a:solidFill>
              </a:rPr>
              <a:t>- не прописано повышение квалификации по ФОП ДО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120" y="4800600"/>
            <a:ext cx="411988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Меры и мероприятия по внедрению и реализации ФОП – 74% (самый «провальный» показатель)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33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923330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Дорожная карта приведения ОП ДО и других нормативных документов локального уровня в соответствии с требованиями ФОП ДО и других нормативных документов федерального значения</a:t>
            </a:r>
            <a:endParaRPr lang="ru-RU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57475"/>
              </p:ext>
            </p:extLst>
          </p:nvPr>
        </p:nvGraphicFramePr>
        <p:xfrm>
          <a:off x="533400" y="1371600"/>
          <a:ext cx="112014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7391400"/>
                <a:gridCol w="1295400"/>
                <a:gridCol w="1981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НПД федерального</a:t>
                      </a:r>
                      <a:r>
                        <a:rPr lang="ru-RU" baseline="0" dirty="0" smtClean="0"/>
                        <a:t> 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Информирование участников образовательных 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Разработка (корректировка)</a:t>
                      </a:r>
                      <a:r>
                        <a:rPr lang="ru-RU" baseline="0" dirty="0" smtClean="0"/>
                        <a:t> локальных НПД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Внешнее внутрикорпоративное обучение кадров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Взаимодействие с семьями воспитанников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</a:t>
                      </a:r>
                      <a:r>
                        <a:rPr lang="ru-RU" baseline="0" dirty="0" smtClean="0"/>
                        <a:t> с социальными партнерами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МТБ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 педагогических советов, совещаний при руководителе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Аудит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object 4"/>
          <p:cNvGrpSpPr/>
          <p:nvPr/>
        </p:nvGrpSpPr>
        <p:grpSpPr>
          <a:xfrm>
            <a:off x="7590205" y="1752600"/>
            <a:ext cx="4174388" cy="3695065"/>
            <a:chOff x="278701" y="266509"/>
            <a:chExt cx="5262880" cy="4304665"/>
          </a:xfrm>
        </p:grpSpPr>
        <p:pic>
          <p:nvPicPr>
            <p:cNvPr id="6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756" y="297070"/>
              <a:ext cx="4761525" cy="2701022"/>
            </a:xfrm>
            <a:prstGeom prst="rect">
              <a:avLst/>
            </a:prstGeom>
          </p:spPr>
        </p:pic>
        <p:sp>
          <p:nvSpPr>
            <p:cNvPr id="7" name="object 6"/>
            <p:cNvSpPr/>
            <p:nvPr/>
          </p:nvSpPr>
          <p:spPr>
            <a:xfrm>
              <a:off x="388619" y="271272"/>
              <a:ext cx="5041900" cy="2806065"/>
            </a:xfrm>
            <a:custGeom>
              <a:avLst/>
              <a:gdLst/>
              <a:ahLst/>
              <a:cxnLst/>
              <a:rect l="l" t="t" r="r" b="b"/>
              <a:pathLst>
                <a:path w="5041900" h="2806065">
                  <a:moveTo>
                    <a:pt x="0" y="2805683"/>
                  </a:moveTo>
                  <a:lnTo>
                    <a:pt x="5041392" y="2805683"/>
                  </a:lnTo>
                  <a:lnTo>
                    <a:pt x="5041392" y="0"/>
                  </a:lnTo>
                  <a:lnTo>
                    <a:pt x="0" y="0"/>
                  </a:lnTo>
                  <a:lnTo>
                    <a:pt x="0" y="2805683"/>
                  </a:lnTo>
                  <a:close/>
                </a:path>
              </a:pathLst>
            </a:custGeom>
            <a:ln w="914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394" y="3141167"/>
              <a:ext cx="5102646" cy="1338546"/>
            </a:xfrm>
            <a:prstGeom prst="rect">
              <a:avLst/>
            </a:prstGeom>
          </p:spPr>
        </p:pic>
        <p:sp>
          <p:nvSpPr>
            <p:cNvPr id="9" name="object 8"/>
            <p:cNvSpPr/>
            <p:nvPr/>
          </p:nvSpPr>
          <p:spPr>
            <a:xfrm>
              <a:off x="283463" y="3087623"/>
              <a:ext cx="5253355" cy="1478280"/>
            </a:xfrm>
            <a:custGeom>
              <a:avLst/>
              <a:gdLst/>
              <a:ahLst/>
              <a:cxnLst/>
              <a:rect l="l" t="t" r="r" b="b"/>
              <a:pathLst>
                <a:path w="5253355" h="1478279">
                  <a:moveTo>
                    <a:pt x="0" y="1478280"/>
                  </a:moveTo>
                  <a:lnTo>
                    <a:pt x="5253228" y="1478280"/>
                  </a:lnTo>
                  <a:lnTo>
                    <a:pt x="5253228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/>
          <p:cNvSpPr txBox="1"/>
          <p:nvPr/>
        </p:nvSpPr>
        <p:spPr>
          <a:xfrm>
            <a:off x="7143752" y="5489102"/>
            <a:ext cx="4617064" cy="128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МЕТОДИЧЕСКИЕ</a:t>
            </a:r>
            <a:r>
              <a:rPr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РЕКОМЕНДАЦИИ</a:t>
            </a:r>
            <a:r>
              <a:rPr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ФЕДЕРАЛЬНОЙ</a:t>
            </a:r>
            <a:endParaRPr dirty="0">
              <a:latin typeface="Calibri"/>
              <a:cs typeface="Calibri"/>
            </a:endParaRPr>
          </a:p>
          <a:p>
            <a:pPr marL="241300" marR="234950" algn="ctr">
              <a:lnSpc>
                <a:spcPct val="114999"/>
              </a:lnSpc>
              <a:spcBef>
                <a:spcPts val="5"/>
              </a:spcBef>
            </a:pPr>
            <a:r>
              <a:rPr b="1" spc="-35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ПРОГРАММЫ </a:t>
            </a:r>
            <a:r>
              <a:rPr b="1" spc="-30" dirty="0">
                <a:solidFill>
                  <a:srgbClr val="C00000"/>
                </a:solidFill>
                <a:latin typeface="Calibri"/>
                <a:cs typeface="Calibri"/>
              </a:rPr>
              <a:t>ДОШКОЛЬНОГО</a:t>
            </a:r>
            <a:r>
              <a:rPr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1" name="Стрелка вверх 10"/>
          <p:cNvSpPr/>
          <p:nvPr/>
        </p:nvSpPr>
        <p:spPr>
          <a:xfrm>
            <a:off x="11562188" y="5194018"/>
            <a:ext cx="431185" cy="4982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1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0777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Технологическая карта аудита образовательной программы дошкольного образования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2121" y="990600"/>
            <a:ext cx="5491480" cy="110799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Показатель 3: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Информированность </a:t>
            </a:r>
            <a:r>
              <a:rPr lang="ru-RU" dirty="0">
                <a:solidFill>
                  <a:srgbClr val="002060"/>
                </a:solidFill>
              </a:rPr>
              <a:t>родителей (</a:t>
            </a:r>
            <a:r>
              <a:rPr lang="ru-RU" dirty="0" err="1">
                <a:solidFill>
                  <a:srgbClr val="002060"/>
                </a:solidFill>
              </a:rPr>
              <a:t>з.п</a:t>
            </a:r>
            <a:r>
              <a:rPr lang="ru-RU" dirty="0">
                <a:solidFill>
                  <a:srgbClr val="002060"/>
                </a:solidFill>
              </a:rPr>
              <a:t>.) детей, посещающих ДОО, о ФОП ДО с элементами обратной </a:t>
            </a:r>
            <a:r>
              <a:rPr lang="ru-RU" dirty="0" smtClean="0">
                <a:solidFill>
                  <a:srgbClr val="002060"/>
                </a:solidFill>
              </a:rPr>
              <a:t>связи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120" y="2175301"/>
            <a:ext cx="411988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Показатель двухчастный: часть заполняли региональные эксперты МКДО; часть проводился опрос родителей (</a:t>
            </a:r>
            <a:r>
              <a:rPr lang="ru-RU" dirty="0" err="1" smtClean="0">
                <a:solidFill>
                  <a:prstClr val="white"/>
                </a:solidFill>
              </a:rPr>
              <a:t>з.п</a:t>
            </a:r>
            <a:r>
              <a:rPr lang="ru-RU" dirty="0" smtClean="0">
                <a:solidFill>
                  <a:prstClr val="white"/>
                </a:solidFill>
              </a:rPr>
              <a:t>.)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7802" y="715578"/>
            <a:ext cx="5713197" cy="5228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Хорошие показатели по наличию: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Информационных встреч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Адаптированной информации на интернет-сайте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Адаптированной информации в социальных сетях, официальных группах</a:t>
            </a: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Активность обратной связи от родителей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  <a:p>
            <a:pPr algn="ctr"/>
            <a:r>
              <a:rPr lang="ru-RU" dirty="0" smtClean="0">
                <a:solidFill>
                  <a:prstClr val="white"/>
                </a:solidFill>
              </a:rPr>
              <a:t>Самый «провальный» показатель – степень вовлеченности родителей в процесс внедрения ФОП (участие в рабочих, инициативных группах и пр. – 70%)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2120" y="4114800"/>
            <a:ext cx="41198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Итоги: 78% родителей к введению ФОП ДО отнеслись положительно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2120" y="5376675"/>
            <a:ext cx="4119880" cy="1128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Чаще всего родители спрашивали про ФОП у педагогов группы, а не у администрации. Педагоги – проводники идей!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1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69332"/>
          </a:xfrm>
        </p:spPr>
        <p:txBody>
          <a:bodyPr/>
          <a:lstStyle/>
          <a:p>
            <a:r>
              <a:rPr lang="ru-RU" sz="2400" spc="-3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Создание</a:t>
            </a:r>
            <a:r>
              <a:rPr lang="ru-RU" sz="2400" spc="-14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spc="-3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единого</a:t>
            </a:r>
            <a:r>
              <a:rPr lang="ru-RU" sz="2400" spc="-14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spc="-4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образовательного</a:t>
            </a:r>
            <a:r>
              <a:rPr lang="ru-RU" sz="2400" spc="-13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пространства </a:t>
            </a:r>
            <a:r>
              <a:rPr lang="ru-RU" sz="24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lang="ru-RU" sz="2400" spc="-9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spc="-4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Российской</a:t>
            </a:r>
            <a:r>
              <a:rPr lang="ru-RU" sz="2400" spc="-12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Федерации</a:t>
            </a:r>
            <a:endParaRPr lang="ru-RU" sz="2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19850" y="3581400"/>
            <a:ext cx="5519927" cy="2707279"/>
          </a:xfrm>
          <a:prstGeom prst="rect">
            <a:avLst/>
          </a:prstGeom>
        </p:spPr>
      </p:pic>
      <p:sp>
        <p:nvSpPr>
          <p:cNvPr id="10" name="object 9"/>
          <p:cNvSpPr txBox="1"/>
          <p:nvPr/>
        </p:nvSpPr>
        <p:spPr>
          <a:xfrm>
            <a:off x="116641" y="2423541"/>
            <a:ext cx="6284159" cy="43223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265" indent="-456565">
              <a:buAutoNum type="arabicPeriod"/>
              <a:tabLst>
                <a:tab pos="469265" algn="l"/>
              </a:tabLst>
            </a:pP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Указ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Президента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Российской</a:t>
            </a:r>
            <a:r>
              <a:rPr sz="1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Федерации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от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9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ноября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809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«Об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02060"/>
                </a:solidFill>
                <a:latin typeface="Calibri"/>
                <a:cs typeface="Calibri"/>
              </a:rPr>
              <a:t>утверждении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основ</a:t>
            </a:r>
            <a:r>
              <a:rPr lang="ru-RU" sz="1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государственной</a:t>
            </a:r>
            <a:r>
              <a:rPr sz="1400" b="1" spc="-6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политики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по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сохранению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укреплению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традиционных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российских</a:t>
            </a:r>
            <a:r>
              <a:rPr sz="1400" b="1" spc="3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духовно-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нравственных</a:t>
            </a:r>
            <a:r>
              <a:rPr sz="1400" b="1" spc="-6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ценностей»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69265" indent="-456565">
              <a:buAutoNum type="arabicPeriod" startAt="2"/>
              <a:tabLst>
                <a:tab pos="469265" algn="l"/>
              </a:tabLst>
            </a:pP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Федеральный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закон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от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24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сентября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371-ФЗ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«О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внесении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изменений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Федеральный</a:t>
            </a:r>
            <a:r>
              <a:rPr lang="ru-RU" sz="1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err="1" smtClean="0">
                <a:solidFill>
                  <a:srgbClr val="002060"/>
                </a:solidFill>
                <a:latin typeface="Calibri"/>
                <a:cs typeface="Calibri"/>
              </a:rPr>
              <a:t>закон</a:t>
            </a:r>
            <a:r>
              <a:rPr sz="1400" b="1" spc="-4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«Об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образовании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Российской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Федерации»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и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статью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1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>
                <a:solidFill>
                  <a:srgbClr val="002060"/>
                </a:solidFill>
                <a:latin typeface="Calibri"/>
                <a:cs typeface="Calibri"/>
              </a:rPr>
              <a:t>Федерального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закона</a:t>
            </a:r>
            <a:r>
              <a:rPr lang="ru-RU" sz="1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smtClean="0">
                <a:solidFill>
                  <a:srgbClr val="002060"/>
                </a:solidFill>
                <a:latin typeface="Calibri"/>
                <a:cs typeface="Calibri"/>
              </a:rPr>
              <a:t>«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Об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обязательных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требованиях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Российской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Федерации»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69265" indent="-456565">
              <a:buAutoNum type="arabicPeriod" startAt="3"/>
              <a:tabLst>
                <a:tab pos="469265" algn="l"/>
              </a:tabLst>
            </a:pP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Обновленный</a:t>
            </a:r>
            <a:r>
              <a:rPr sz="14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ФГОС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дошкольного</a:t>
            </a:r>
            <a:r>
              <a:rPr sz="1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образования</a:t>
            </a:r>
            <a:r>
              <a:rPr sz="1400" b="1" spc="-7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редакции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приказа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Минпросвещения</a:t>
            </a:r>
            <a:r>
              <a:rPr sz="1400" b="1" spc="-7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err="1">
                <a:solidFill>
                  <a:srgbClr val="002060"/>
                </a:solidFill>
                <a:latin typeface="Calibri"/>
                <a:cs typeface="Calibri"/>
              </a:rPr>
              <a:t>России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25" dirty="0" err="1" smtClean="0">
                <a:solidFill>
                  <a:srgbClr val="002060"/>
                </a:solidFill>
                <a:latin typeface="Calibri"/>
                <a:cs typeface="Calibri"/>
              </a:rPr>
              <a:t>от</a:t>
            </a:r>
            <a:r>
              <a:rPr lang="ru-RU" sz="14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smtClean="0">
                <a:solidFill>
                  <a:srgbClr val="002060"/>
                </a:solidFill>
                <a:latin typeface="Calibri"/>
                <a:cs typeface="Calibri"/>
              </a:rPr>
              <a:t>8</a:t>
            </a:r>
            <a:r>
              <a:rPr sz="14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ноября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955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(зарегистрирован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Минюсте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России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6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февраля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2023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г.,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регистрационный</a:t>
            </a:r>
            <a:r>
              <a:rPr lang="ru-RU" sz="1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smtClean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72264)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69900" marR="626110" indent="-457200">
              <a:buAutoNum type="arabicPeriod" startAt="4"/>
              <a:tabLst>
                <a:tab pos="469900" algn="l"/>
              </a:tabLst>
            </a:pP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Федеральная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адаптированная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образовательная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программа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дошкольного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образования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для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обучающихся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с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ОВЗ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(приказ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Минпросвещения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России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от</a:t>
            </a:r>
            <a:r>
              <a:rPr sz="1400" b="1" spc="4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24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ноября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1022</a:t>
            </a:r>
            <a:r>
              <a:rPr sz="1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,</a:t>
            </a:r>
            <a:r>
              <a:rPr lang="ru-RU" sz="1400" b="1" spc="-1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 err="1" smtClean="0">
                <a:solidFill>
                  <a:srgbClr val="002060"/>
                </a:solidFill>
                <a:latin typeface="Calibri"/>
                <a:cs typeface="Calibri"/>
              </a:rPr>
              <a:t>зарегистрирован</a:t>
            </a:r>
            <a:r>
              <a:rPr sz="1400" b="1" spc="-6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Минюсте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России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27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января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2023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г.,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регистрационный</a:t>
            </a:r>
            <a:r>
              <a:rPr sz="1400" b="1" spc="-6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72149)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69900" marR="5080" indent="-457200">
              <a:buAutoNum type="arabicPeriod" startAt="5"/>
              <a:tabLst>
                <a:tab pos="469900" algn="l"/>
              </a:tabLst>
            </a:pP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Федеральная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образовательная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программа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дошкольного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образования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(приказ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Минпросвещения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России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от</a:t>
            </a:r>
            <a:r>
              <a:rPr sz="1400" b="1" spc="40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25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ноября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г.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1028,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зарегистрирован</a:t>
            </a:r>
            <a:r>
              <a:rPr sz="1400" b="1" spc="-5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в</a:t>
            </a:r>
            <a:r>
              <a:rPr sz="1400" b="1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Минюсте</a:t>
            </a:r>
            <a:r>
              <a:rPr sz="1400" b="1" spc="-5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России</a:t>
            </a:r>
            <a:r>
              <a:rPr sz="1400" b="1" spc="-4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28</a:t>
            </a:r>
            <a:r>
              <a:rPr sz="1400" b="1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декабря</a:t>
            </a:r>
            <a:r>
              <a:rPr sz="1400" b="1" spc="-3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2022</a:t>
            </a:r>
            <a:r>
              <a:rPr sz="1400" b="1" spc="-4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02060"/>
                </a:solidFill>
                <a:latin typeface="Calibri"/>
                <a:cs typeface="Calibri"/>
              </a:rPr>
              <a:t>г</a:t>
            </a:r>
            <a:r>
              <a:rPr sz="14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.,</a:t>
            </a:r>
            <a:r>
              <a:rPr lang="ru-RU" sz="1400" b="1" spc="-25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 err="1" smtClean="0">
                <a:solidFill>
                  <a:srgbClr val="002060"/>
                </a:solidFill>
                <a:latin typeface="Calibri"/>
                <a:cs typeface="Calibri"/>
              </a:rPr>
              <a:t>регистрационный</a:t>
            </a:r>
            <a:r>
              <a:rPr sz="1400" b="1" spc="-30" dirty="0" smtClean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2060"/>
                </a:solidFill>
                <a:latin typeface="Calibri"/>
                <a:cs typeface="Calibri"/>
              </a:rPr>
              <a:t>№</a:t>
            </a:r>
            <a:r>
              <a:rPr sz="1400" b="1" spc="-2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Calibri"/>
                <a:cs typeface="Calibri"/>
              </a:rPr>
              <a:t>71847)</a:t>
            </a:r>
            <a:endParaRPr sz="1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5294" y="1291244"/>
            <a:ext cx="47212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Обновление нормативной базы дошкольного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29580" y="676740"/>
            <a:ext cx="52623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0" u="none" strike="noStrike" kern="0" cap="none" spc="-1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Федеральный закон от 24 сентября</a:t>
            </a:r>
            <a:r>
              <a:rPr kumimoji="0" lang="ru-RU" b="1" i="0" u="none" strike="noStrike" kern="0" cap="none" spc="-1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2022 г. №371-ФЗ «О внесении изменений в Федеральный закон «Об образовании в Российской Федерации» и статью 1 Федерального закона «Об обязательных требованиях в Российской Федерации»</a:t>
            </a:r>
            <a:endParaRPr lang="ru-RU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8990432" y="2453747"/>
            <a:ext cx="534568" cy="746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21570" cy="307777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Перспективные направления развития дошкольного учреждения в 2024 году</a:t>
            </a:r>
            <a:endParaRPr lang="ru-RU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52600"/>
            <a:ext cx="10131424" cy="3693319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«Запустить» процесс корректировки ОП ДО к началу 2024/2025 учебного года с учетом результатов мониторинговых процедур, а также «Дефицитов» </a:t>
            </a:r>
            <a:r>
              <a:rPr lang="ru-RU" sz="2000" dirty="0" smtClean="0">
                <a:solidFill>
                  <a:srgbClr val="002060"/>
                </a:solidFill>
              </a:rPr>
              <a:t>системы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Продолжить методическое и инфраструктурное оснащение процесса реализации ОП ДО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Актуализировать участие педагогических работников ДОО (информированность, заинтересованность) в маршрутизации </a:t>
            </a:r>
            <a:r>
              <a:rPr lang="ru-RU" sz="2000" dirty="0" smtClean="0">
                <a:solidFill>
                  <a:srgbClr val="002060"/>
                </a:solidFill>
              </a:rPr>
              <a:t>ДО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Подготовиться к </a:t>
            </a:r>
            <a:r>
              <a:rPr lang="ru-RU" sz="2000" dirty="0" smtClean="0">
                <a:solidFill>
                  <a:srgbClr val="002060"/>
                </a:solidFill>
              </a:rPr>
              <a:t>внедрению </a:t>
            </a:r>
            <a:r>
              <a:rPr lang="ru-RU" sz="2000" dirty="0" smtClean="0">
                <a:solidFill>
                  <a:srgbClr val="002060"/>
                </a:solidFill>
              </a:rPr>
              <a:t>программы просвещения родителей детей, посещающих </a:t>
            </a:r>
            <a:r>
              <a:rPr lang="ru-RU" sz="2000" dirty="0" smtClean="0">
                <a:solidFill>
                  <a:srgbClr val="002060"/>
                </a:solidFill>
              </a:rPr>
              <a:t>ДОО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Уделить особое внимание организации процесса присмотра и ухода за детьми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5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33600" y="1981200"/>
            <a:ext cx="8001000" cy="18097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Лапкина Юлия Владимировна, 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заместитель директора, 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методист МБУ ДПО «Центр экспертизы, мониторинга и информационно-методического сопровождения»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Тел.: 8(8313)25-05-01,</a:t>
            </a:r>
          </a:p>
          <a:p>
            <a:pPr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Pct val="75000"/>
              <a:defRPr/>
            </a:pPr>
            <a:r>
              <a:rPr lang="en-US" b="1" dirty="0">
                <a:solidFill>
                  <a:srgbClr val="002060"/>
                </a:solidFill>
                <a:latin typeface="+mj-lt"/>
                <a:cs typeface="Times New Roman" pitchFamily="18" charset="0"/>
                <a:hlinkClick r:id="rId3"/>
              </a:rPr>
              <a:t>yulialapkina2008@mail.ru</a:t>
            </a:r>
            <a:r>
              <a:rPr lang="en-US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4580467"/>
            <a:ext cx="1828800" cy="1828800"/>
          </a:xfrm>
          <a:prstGeom prst="rect">
            <a:avLst/>
          </a:prstGeom>
          <a:effectLst>
            <a:glow>
              <a:srgbClr val="052F61">
                <a:alpha val="74000"/>
              </a:srgb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26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721677" y="1040447"/>
            <a:ext cx="5414645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4975" algn="just" rtl="0">
              <a:spcBef>
                <a:spcPts val="100"/>
              </a:spcBef>
            </a:pP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Часть,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формируемая участниками </a:t>
            </a:r>
            <a:r>
              <a:rPr b="1" kern="1200" spc="-2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образовательных </a:t>
            </a:r>
            <a:r>
              <a:rPr b="1" kern="1200" spc="-409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отношений, составляет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не более 40% </a:t>
            </a:r>
            <a:r>
              <a:rPr b="1" kern="1200" spc="-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b="1" kern="1200" spc="-4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может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быть </a:t>
            </a:r>
            <a:r>
              <a:rPr b="1" kern="1200" spc="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ориентирована</a:t>
            </a:r>
            <a:r>
              <a:rPr b="1" kern="1200" spc="5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</a:t>
            </a:r>
            <a:r>
              <a:rPr b="1" kern="1200" spc="4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специфику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37160" indent="-124460" algn="just" rtl="0">
              <a:spcBef>
                <a:spcPts val="5"/>
              </a:spcBef>
              <a:buFontTx/>
              <a:buChar char="-"/>
              <a:tabLst>
                <a:tab pos="137160" algn="l"/>
              </a:tabLst>
            </a:pP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национальных,</a:t>
            </a:r>
            <a:r>
              <a:rPr b="1" kern="1200" spc="6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социокультурных</a:t>
            </a:r>
            <a:r>
              <a:rPr b="1" kern="1200" spc="8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b="1" kern="1200" spc="-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иных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условий,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2700" marR="402590" algn="just" rtl="0">
              <a:buFontTx/>
              <a:buChar char="-"/>
              <a:tabLst>
                <a:tab pos="137160" algn="l"/>
              </a:tabLst>
            </a:pP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Региональных</a:t>
            </a:r>
            <a:r>
              <a:rPr b="1" kern="1200" spc="4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программы,</a:t>
            </a:r>
            <a:r>
              <a:rPr b="1" kern="1200" spc="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которых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осуществляется</a:t>
            </a:r>
            <a:r>
              <a:rPr b="1" kern="1200" spc="1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образовательная</a:t>
            </a:r>
            <a:r>
              <a:rPr b="1" kern="1200" spc="114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деятельность;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37160" indent="-124460" algn="just" rtl="0">
              <a:buFontTx/>
              <a:buChar char="-"/>
              <a:tabLst>
                <a:tab pos="137160" algn="l"/>
              </a:tabLst>
            </a:pP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сложившиеся</a:t>
            </a:r>
            <a:r>
              <a:rPr b="1" kern="1200" spc="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традиции</a:t>
            </a:r>
            <a:r>
              <a:rPr b="1" kern="1200" spc="4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ДОО;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37160" indent="-124460" algn="just" rtl="0">
              <a:buFontTx/>
              <a:buChar char="-"/>
              <a:tabLst>
                <a:tab pos="137160" algn="l"/>
              </a:tabLst>
            </a:pPr>
            <a:r>
              <a:rPr b="1" kern="1200" spc="-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выбор</a:t>
            </a:r>
            <a:r>
              <a:rPr b="1" kern="1200" spc="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парциальных</a:t>
            </a:r>
            <a:r>
              <a:rPr b="1" kern="1200" spc="4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образовательных</a:t>
            </a:r>
            <a:r>
              <a:rPr b="1" kern="1200" spc="6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программ</a:t>
            </a:r>
            <a:r>
              <a:rPr b="1" kern="1200" spc="2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</a:t>
            </a:r>
          </a:p>
          <a:p>
            <a:pPr marL="12700" algn="just" rtl="0">
              <a:spcBef>
                <a:spcPts val="5"/>
              </a:spcBef>
            </a:pP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форм</a:t>
            </a:r>
            <a:r>
              <a:rPr b="1" kern="1200" spc="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организации</a:t>
            </a:r>
            <a:r>
              <a:rPr b="1" kern="1200" spc="5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работы</a:t>
            </a:r>
            <a:r>
              <a:rPr b="1" kern="1200" spc="4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детьми,</a:t>
            </a:r>
            <a:r>
              <a:rPr b="1" kern="1200" spc="6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которые</a:t>
            </a:r>
            <a:r>
              <a:rPr b="1" kern="1200" spc="4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</a:t>
            </a:r>
          </a:p>
          <a:p>
            <a:pPr marL="12700" algn="just" rtl="0"/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наибольшей</a:t>
            </a:r>
            <a:r>
              <a:rPr b="1" kern="1200" spc="3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степени</a:t>
            </a:r>
            <a:r>
              <a:rPr b="1" kern="1200" spc="9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соответствуют</a:t>
            </a:r>
            <a:r>
              <a:rPr b="1" kern="1200" spc="7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потребностям</a:t>
            </a:r>
            <a:r>
              <a:rPr b="1" kern="1200" spc="1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</a:t>
            </a:r>
          </a:p>
          <a:p>
            <a:pPr marL="12700" algn="just" rtl="0"/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интересам</a:t>
            </a:r>
            <a:r>
              <a:rPr b="1" kern="1200" spc="8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детей,</a:t>
            </a:r>
            <a:r>
              <a:rPr b="1" kern="1200" spc="6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а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также</a:t>
            </a:r>
            <a:r>
              <a:rPr b="1" kern="1200" spc="4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возможностям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2700" algn="just" rtl="0"/>
            <a:r>
              <a:rPr b="1" kern="1200" spc="-1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педагогического</a:t>
            </a:r>
            <a:r>
              <a:rPr b="1" kern="1200" spc="3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коллектива</a:t>
            </a:r>
            <a:r>
              <a:rPr b="1" kern="1200" spc="4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</a:t>
            </a:r>
            <a:r>
              <a:rPr b="1" kern="1200" spc="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ДОО</a:t>
            </a:r>
            <a:r>
              <a:rPr b="1" kern="1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в</a:t>
            </a:r>
            <a:r>
              <a:rPr b="1" kern="1200" spc="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целом.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2700" algn="just" rtl="0"/>
            <a:r>
              <a:rPr b="1" kern="1200" spc="-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Содержание</a:t>
            </a:r>
            <a:r>
              <a:rPr b="1" kern="1200" spc="-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и</a:t>
            </a:r>
            <a:r>
              <a:rPr b="1" kern="1200" spc="-2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планируемые</a:t>
            </a:r>
            <a:r>
              <a:rPr b="1" kern="1200" spc="7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3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результаты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  <a:p>
            <a:pPr marL="12700" marR="5080" algn="just" rtl="0"/>
            <a:r>
              <a:rPr b="1" kern="1200" spc="-1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разрабатываемых</a:t>
            </a:r>
            <a:r>
              <a:rPr b="1" kern="1200" spc="10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b="1" kern="1200" spc="1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ДОО</a:t>
            </a:r>
            <a:r>
              <a:rPr b="1" kern="12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Программ</a:t>
            </a:r>
            <a:r>
              <a:rPr b="1" kern="1200" spc="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должны</a:t>
            </a:r>
            <a:r>
              <a:rPr b="1" kern="1200" spc="-3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2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быть</a:t>
            </a:r>
            <a:r>
              <a:rPr b="1" kern="1200" spc="7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не </a:t>
            </a:r>
            <a:r>
              <a:rPr b="1" kern="1200" spc="-43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ниже </a:t>
            </a:r>
            <a:r>
              <a:rPr b="1" kern="1200" spc="-2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соответствующих</a:t>
            </a:r>
            <a:r>
              <a:rPr b="1" kern="1200" spc="-1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содержания </a:t>
            </a:r>
            <a:r>
              <a:rPr b="1" kern="120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b="1" kern="1200" spc="-2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планируемых </a:t>
            </a:r>
            <a:r>
              <a:rPr b="1" kern="1200" spc="-1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3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результатов</a:t>
            </a:r>
            <a:r>
              <a:rPr b="1" kern="1200" spc="9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1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Федеральной</a:t>
            </a:r>
            <a:r>
              <a:rPr b="1" kern="1200" spc="50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b="1" kern="1200" spc="-5" dirty="0">
                <a:solidFill>
                  <a:srgbClr val="008000"/>
                </a:solidFill>
                <a:latin typeface="+mj-lt"/>
                <a:cs typeface="Times New Roman" panose="02020603050405020304" pitchFamily="18" charset="0"/>
              </a:rPr>
              <a:t>программы.</a:t>
            </a:r>
            <a:endParaRPr b="1" kern="12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9320530" y="740092"/>
            <a:ext cx="2306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-1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ФГОС 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ДО</a:t>
            </a:r>
            <a:r>
              <a:rPr kumimoji="0" lang="ru-RU" sz="1800" b="1" i="0" u="none" strike="noStrike" kern="0" cap="none" spc="-3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и</a:t>
            </a:r>
            <a:r>
              <a:rPr kumimoji="0" lang="ru-RU" sz="1800" b="1" i="0" u="none" strike="noStrike" kern="0" cap="none" spc="-1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-5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ФОП ДО</a:t>
            </a:r>
            <a:endParaRPr kumimoji="0" lang="ru-RU" sz="1800" b="1" i="0" u="none" strike="noStrike" kern="0" cap="none" spc="-5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1981200"/>
            <a:ext cx="4925589" cy="4061460"/>
          </a:xfrm>
          <a:prstGeom prst="rect">
            <a:avLst/>
          </a:prstGeom>
        </p:spPr>
      </p:pic>
      <p:sp>
        <p:nvSpPr>
          <p:cNvPr id="9" name="object 5"/>
          <p:cNvSpPr txBox="1"/>
          <p:nvPr/>
        </p:nvSpPr>
        <p:spPr>
          <a:xfrm>
            <a:off x="8001000" y="5335394"/>
            <a:ext cx="1864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spcBef>
                <a:spcPts val="100"/>
              </a:spcBef>
            </a:pPr>
            <a:r>
              <a:rPr b="1" kern="1200" spc="-5" dirty="0">
                <a:solidFill>
                  <a:prstClr val="black"/>
                </a:solidFill>
                <a:latin typeface="Calibri"/>
                <a:cs typeface="Calibri"/>
              </a:rPr>
              <a:t>База</a:t>
            </a:r>
            <a:r>
              <a:rPr b="1" kern="1200" spc="-2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kern="1200" spc="-5" dirty="0">
                <a:solidFill>
                  <a:prstClr val="black"/>
                </a:solidFill>
                <a:latin typeface="Calibri"/>
                <a:cs typeface="Calibri"/>
              </a:rPr>
              <a:t>ОП</a:t>
            </a:r>
            <a:r>
              <a:rPr b="1" kern="1200" spc="-1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b="1" kern="1200" spc="-5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b="1" kern="1200" dirty="0">
                <a:solidFill>
                  <a:prstClr val="black"/>
                </a:solidFill>
                <a:latin typeface="Calibri"/>
                <a:cs typeface="Calibri"/>
              </a:rPr>
              <a:t>ФОП</a:t>
            </a:r>
            <a:r>
              <a:rPr b="1" kern="1200" spc="-20" dirty="0">
                <a:solidFill>
                  <a:prstClr val="black"/>
                </a:solidFill>
                <a:latin typeface="Calibri"/>
                <a:cs typeface="Calibri"/>
              </a:rPr>
              <a:t> ДО</a:t>
            </a:r>
            <a:endParaRPr kern="12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pic>
        <p:nvPicPr>
          <p:cNvPr id="10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0" y="2184366"/>
            <a:ext cx="2490512" cy="10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69332"/>
          </a:xfrm>
        </p:spPr>
        <p:txBody>
          <a:bodyPr/>
          <a:lstStyle/>
          <a:p>
            <a:r>
              <a:rPr lang="ru-RU" sz="2400" dirty="0" smtClean="0">
                <a:latin typeface="+mj-lt"/>
              </a:rPr>
              <a:t>Методическая база</a:t>
            </a:r>
            <a:endParaRPr lang="ru-RU" sz="2400" dirty="0">
              <a:latin typeface="+mj-l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0710" y="613688"/>
            <a:ext cx="4166833" cy="3936911"/>
            <a:chOff x="273233" y="271272"/>
            <a:chExt cx="5253355" cy="45864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6756" y="297070"/>
              <a:ext cx="4761525" cy="27010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19" y="271272"/>
              <a:ext cx="5041900" cy="2806065"/>
            </a:xfrm>
            <a:custGeom>
              <a:avLst/>
              <a:gdLst/>
              <a:ahLst/>
              <a:cxnLst/>
              <a:rect l="l" t="t" r="r" b="b"/>
              <a:pathLst>
                <a:path w="5041900" h="2806065">
                  <a:moveTo>
                    <a:pt x="0" y="2805683"/>
                  </a:moveTo>
                  <a:lnTo>
                    <a:pt x="5041392" y="2805683"/>
                  </a:lnTo>
                  <a:lnTo>
                    <a:pt x="5041392" y="0"/>
                  </a:lnTo>
                  <a:lnTo>
                    <a:pt x="0" y="0"/>
                  </a:lnTo>
                  <a:lnTo>
                    <a:pt x="0" y="2805683"/>
                  </a:lnTo>
                  <a:close/>
                </a:path>
              </a:pathLst>
            </a:custGeom>
            <a:ln w="9143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587" y="3449916"/>
              <a:ext cx="5102646" cy="133854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3233" y="3379402"/>
              <a:ext cx="5253355" cy="1478280"/>
            </a:xfrm>
            <a:custGeom>
              <a:avLst/>
              <a:gdLst/>
              <a:ahLst/>
              <a:cxnLst/>
              <a:rect l="l" t="t" r="r" b="b"/>
              <a:pathLst>
                <a:path w="5253355" h="1478279">
                  <a:moveTo>
                    <a:pt x="0" y="1478280"/>
                  </a:moveTo>
                  <a:lnTo>
                    <a:pt x="5253228" y="1478280"/>
                  </a:lnTo>
                  <a:lnTo>
                    <a:pt x="5253228" y="0"/>
                  </a:lnTo>
                  <a:lnTo>
                    <a:pt x="0" y="0"/>
                  </a:lnTo>
                  <a:lnTo>
                    <a:pt x="0" y="1478280"/>
                  </a:lnTo>
                  <a:close/>
                </a:path>
              </a:pathLst>
            </a:custGeom>
            <a:ln w="9144">
              <a:solidFill>
                <a:srgbClr val="00A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3"/>
          <p:cNvSpPr txBox="1"/>
          <p:nvPr/>
        </p:nvSpPr>
        <p:spPr>
          <a:xfrm>
            <a:off x="77368" y="5187935"/>
            <a:ext cx="4075901" cy="12863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МЕТОДИЧЕСКИЕ</a:t>
            </a:r>
            <a:r>
              <a:rPr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РЕКОМЕНДАЦИИ</a:t>
            </a:r>
            <a:r>
              <a:rPr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25" dirty="0">
                <a:solidFill>
                  <a:srgbClr val="C00000"/>
                </a:solidFill>
                <a:latin typeface="Calibri"/>
                <a:cs typeface="Calibri"/>
              </a:rPr>
              <a:t>ПО </a:t>
            </a:r>
            <a:r>
              <a:rPr b="1" dirty="0">
                <a:solidFill>
                  <a:srgbClr val="C00000"/>
                </a:solidFill>
                <a:latin typeface="Calibri"/>
                <a:cs typeface="Calibri"/>
              </a:rPr>
              <a:t>РЕАЛИЗАЦИИ</a:t>
            </a:r>
            <a:r>
              <a:rPr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ФЕДЕРАЛЬНОЙ</a:t>
            </a:r>
            <a:endParaRPr dirty="0">
              <a:latin typeface="Calibri"/>
              <a:cs typeface="Calibri"/>
            </a:endParaRPr>
          </a:p>
          <a:p>
            <a:pPr marL="241300" marR="234950" algn="ctr">
              <a:lnSpc>
                <a:spcPct val="114999"/>
              </a:lnSpc>
              <a:spcBef>
                <a:spcPts val="5"/>
              </a:spcBef>
            </a:pPr>
            <a:r>
              <a:rPr b="1" spc="-35" dirty="0">
                <a:solidFill>
                  <a:srgbClr val="C00000"/>
                </a:solidFill>
                <a:latin typeface="Calibri"/>
                <a:cs typeface="Calibri"/>
              </a:rPr>
              <a:t>ОБРАЗОВАТЕЛЬНОЙ</a:t>
            </a:r>
            <a:r>
              <a:rPr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ПРОГРАММЫ </a:t>
            </a:r>
            <a:r>
              <a:rPr b="1" spc="-30" dirty="0">
                <a:solidFill>
                  <a:srgbClr val="C00000"/>
                </a:solidFill>
                <a:latin typeface="Calibri"/>
                <a:cs typeface="Calibri"/>
              </a:rPr>
              <a:t>ДОШКОЛЬНОГО</a:t>
            </a:r>
            <a:r>
              <a:rPr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latin typeface="Calibri"/>
                <a:cs typeface="Calibri"/>
              </a:rPr>
              <a:t>ОБРАЗОВАНИЯ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Стрелка вверх 9"/>
          <p:cNvSpPr/>
          <p:nvPr/>
        </p:nvSpPr>
        <p:spPr>
          <a:xfrm>
            <a:off x="2170307" y="4652961"/>
            <a:ext cx="431185" cy="4982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object 9"/>
          <p:cNvSpPr txBox="1"/>
          <p:nvPr/>
        </p:nvSpPr>
        <p:spPr>
          <a:xfrm>
            <a:off x="5638800" y="565323"/>
            <a:ext cx="6266815" cy="2677795"/>
          </a:xfrm>
          <a:prstGeom prst="rect">
            <a:avLst/>
          </a:prstGeom>
          <a:ln w="9144">
            <a:solidFill>
              <a:srgbClr val="00AFEF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762000">
              <a:lnSpc>
                <a:spcPct val="100000"/>
              </a:lnSpc>
              <a:spcBef>
                <a:spcPts val="204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«Рекомендации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по</a:t>
            </a:r>
            <a:r>
              <a:rPr sz="24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формированию</a:t>
            </a:r>
            <a:endParaRPr sz="2400" dirty="0">
              <a:latin typeface="Calibri"/>
              <a:cs typeface="Calibri"/>
            </a:endParaRPr>
          </a:p>
          <a:p>
            <a:pPr marL="956310" marR="948055" indent="18542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инфраструктуры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дошкольных образовательных</a:t>
            </a:r>
            <a:r>
              <a:rPr sz="2400" b="1" spc="-1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организаций</a:t>
            </a:r>
            <a:r>
              <a:rPr sz="24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673735" marR="665480" algn="ctr">
              <a:lnSpc>
                <a:spcPct val="100000"/>
              </a:lnSpc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комплектации</a:t>
            </a: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 учебно-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методических материалов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целях</a:t>
            </a:r>
            <a:r>
              <a:rPr sz="24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реализации</a:t>
            </a:r>
            <a:endParaRPr sz="2400" dirty="0">
              <a:latin typeface="Calibri"/>
              <a:cs typeface="Calibri"/>
            </a:endParaRPr>
          </a:p>
          <a:p>
            <a:pPr marL="329565" marR="323850" algn="ctr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образовательных</a:t>
            </a:r>
            <a:r>
              <a:rPr sz="24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программ</a:t>
            </a:r>
            <a:r>
              <a:rPr sz="2400" b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дошкольного образования»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9071736" y="3198370"/>
            <a:ext cx="2656331" cy="2694938"/>
            <a:chOff x="6481571" y="3192274"/>
            <a:chExt cx="2656331" cy="2694938"/>
          </a:xfrm>
        </p:grpSpPr>
        <p:sp>
          <p:nvSpPr>
            <p:cNvPr id="13" name="object 11"/>
            <p:cNvSpPr/>
            <p:nvPr/>
          </p:nvSpPr>
          <p:spPr>
            <a:xfrm>
              <a:off x="8637140" y="3200020"/>
              <a:ext cx="485140" cy="638810"/>
            </a:xfrm>
            <a:custGeom>
              <a:avLst/>
              <a:gdLst/>
              <a:ahLst/>
              <a:cxnLst/>
              <a:rect l="l" t="t" r="r" b="b"/>
              <a:pathLst>
                <a:path w="485140" h="638810">
                  <a:moveTo>
                    <a:pt x="363474" y="0"/>
                  </a:moveTo>
                  <a:lnTo>
                    <a:pt x="121157" y="0"/>
                  </a:lnTo>
                  <a:lnTo>
                    <a:pt x="121157" y="396239"/>
                  </a:lnTo>
                  <a:lnTo>
                    <a:pt x="0" y="396239"/>
                  </a:lnTo>
                  <a:lnTo>
                    <a:pt x="242315" y="638555"/>
                  </a:lnTo>
                  <a:lnTo>
                    <a:pt x="484631" y="396239"/>
                  </a:lnTo>
                  <a:lnTo>
                    <a:pt x="363474" y="396239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8637140" y="3192274"/>
              <a:ext cx="485140" cy="638810"/>
            </a:xfrm>
            <a:custGeom>
              <a:avLst/>
              <a:gdLst/>
              <a:ahLst/>
              <a:cxnLst/>
              <a:rect l="l" t="t" r="r" b="b"/>
              <a:pathLst>
                <a:path w="485140" h="638810">
                  <a:moveTo>
                    <a:pt x="0" y="396239"/>
                  </a:moveTo>
                  <a:lnTo>
                    <a:pt x="121157" y="396239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396239"/>
                  </a:lnTo>
                  <a:lnTo>
                    <a:pt x="484631" y="396239"/>
                  </a:lnTo>
                  <a:lnTo>
                    <a:pt x="242315" y="638555"/>
                  </a:lnTo>
                  <a:lnTo>
                    <a:pt x="0" y="39623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1571" y="4026408"/>
              <a:ext cx="2656331" cy="1860804"/>
            </a:xfrm>
            <a:prstGeom prst="rect">
              <a:avLst/>
            </a:prstGeom>
          </p:spPr>
        </p:pic>
      </p:grpSp>
      <p:grpSp>
        <p:nvGrpSpPr>
          <p:cNvPr id="16" name="object 14"/>
          <p:cNvGrpSpPr/>
          <p:nvPr/>
        </p:nvGrpSpPr>
        <p:grpSpPr>
          <a:xfrm>
            <a:off x="6700205" y="5943599"/>
            <a:ext cx="5028371" cy="914400"/>
            <a:chOff x="6446520" y="5943599"/>
            <a:chExt cx="5128260" cy="914400"/>
          </a:xfrm>
        </p:grpSpPr>
        <p:sp>
          <p:nvSpPr>
            <p:cNvPr id="19" name="object 17"/>
            <p:cNvSpPr/>
            <p:nvPr/>
          </p:nvSpPr>
          <p:spPr>
            <a:xfrm>
              <a:off x="6446520" y="5943599"/>
              <a:ext cx="5128260" cy="914400"/>
            </a:xfrm>
            <a:custGeom>
              <a:avLst/>
              <a:gdLst/>
              <a:ahLst/>
              <a:cxnLst/>
              <a:rect l="l" t="t" r="r" b="b"/>
              <a:pathLst>
                <a:path w="5128259" h="914400">
                  <a:moveTo>
                    <a:pt x="5128260" y="0"/>
                  </a:moveTo>
                  <a:lnTo>
                    <a:pt x="0" y="0"/>
                  </a:lnTo>
                  <a:lnTo>
                    <a:pt x="0" y="914399"/>
                  </a:lnTo>
                  <a:lnTo>
                    <a:pt x="5128260" y="914399"/>
                  </a:lnTo>
                  <a:lnTo>
                    <a:pt x="51282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/>
            <p:cNvSpPr/>
            <p:nvPr/>
          </p:nvSpPr>
          <p:spPr>
            <a:xfrm>
              <a:off x="6446520" y="5943599"/>
              <a:ext cx="5128260" cy="914400"/>
            </a:xfrm>
            <a:custGeom>
              <a:avLst/>
              <a:gdLst/>
              <a:ahLst/>
              <a:cxnLst/>
              <a:rect l="l" t="t" r="r" b="b"/>
              <a:pathLst>
                <a:path w="5128259" h="914400">
                  <a:moveTo>
                    <a:pt x="0" y="914399"/>
                  </a:moveTo>
                  <a:lnTo>
                    <a:pt x="5128260" y="914399"/>
                  </a:lnTo>
                  <a:lnTo>
                    <a:pt x="5128260" y="0"/>
                  </a:lnTo>
                  <a:lnTo>
                    <a:pt x="0" y="0"/>
                  </a:lnTo>
                  <a:lnTo>
                    <a:pt x="0" y="914399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/>
          <p:cNvSpPr txBox="1"/>
          <p:nvPr/>
        </p:nvSpPr>
        <p:spPr>
          <a:xfrm>
            <a:off x="6857999" y="6100064"/>
            <a:ext cx="487006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8035" marR="95885" indent="-6858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https://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  <a:hlinkClick r:id="rId5"/>
              </a:rPr>
              <a:t>docs.edu.gov.ru/document/f4f7837770384bfa1faa1827ec8d72d4/download/5558/</a:t>
            </a:r>
            <a:r>
              <a:rPr lang="ru-RU"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6296"/>
          <a:stretch/>
        </p:blipFill>
        <p:spPr>
          <a:xfrm>
            <a:off x="4270664" y="2971871"/>
            <a:ext cx="2511135" cy="3531284"/>
          </a:xfrm>
          <a:prstGeom prst="rect">
            <a:avLst/>
          </a:prstGeom>
        </p:spPr>
      </p:pic>
      <p:pic>
        <p:nvPicPr>
          <p:cNvPr id="23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93" y="4015886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369332"/>
          </a:xfrm>
        </p:spPr>
        <p:txBody>
          <a:bodyPr/>
          <a:lstStyle/>
          <a:p>
            <a:r>
              <a:rPr lang="ru-RU" sz="2400" dirty="0" smtClean="0">
                <a:latin typeface="+mj-lt"/>
              </a:rPr>
              <a:t>Умные помощники</a:t>
            </a:r>
            <a:endParaRPr lang="ru-RU" sz="2400" dirty="0">
              <a:latin typeface="+mj-lt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181100" y="2653736"/>
            <a:ext cx="2438400" cy="64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lang="ru-RU" b="1" spc="-25" dirty="0" smtClean="0">
                <a:solidFill>
                  <a:srgbClr val="C00000"/>
                </a:solidFill>
                <a:latin typeface="Calibri"/>
                <a:cs typeface="Calibri"/>
              </a:rPr>
              <a:t>Ответы на типовые вопросы по ФОП ДО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3" name="object 3"/>
          <p:cNvSpPr txBox="1"/>
          <p:nvPr/>
        </p:nvSpPr>
        <p:spPr>
          <a:xfrm>
            <a:off x="762000" y="4495800"/>
            <a:ext cx="3276600" cy="1923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lang="ru-RU" b="1" spc="-25" dirty="0" smtClean="0">
                <a:solidFill>
                  <a:srgbClr val="C00000"/>
                </a:solidFill>
                <a:latin typeface="Calibri"/>
                <a:cs typeface="Calibri"/>
              </a:rPr>
              <a:t>Анонс верифицированных федеральных и региональных программ повышения квалификации по внедрению ФОП ДО в  образовательную практику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342900" y="812101"/>
            <a:ext cx="3829050" cy="662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lang="en-US" dirty="0" smtClean="0">
                <a:latin typeface="Calibri"/>
                <a:cs typeface="Calibri"/>
                <a:hlinkClick r:id="rId2"/>
              </a:rPr>
              <a:t>https://t.me/fopdo1_bot</a:t>
            </a:r>
            <a:r>
              <a:rPr lang="ru-RU" dirty="0" smtClean="0">
                <a:latin typeface="Calibri"/>
                <a:cs typeface="Calibri"/>
              </a:rPr>
              <a:t> </a:t>
            </a:r>
          </a:p>
          <a:p>
            <a:pPr marL="12700" marR="5080" algn="ctr">
              <a:lnSpc>
                <a:spcPct val="114999"/>
              </a:lnSpc>
              <a:spcBef>
                <a:spcPts val="95"/>
              </a:spcBef>
            </a:pPr>
            <a:r>
              <a:rPr lang="en-US" dirty="0" smtClean="0">
                <a:latin typeface="Calibri"/>
                <a:cs typeface="Calibri"/>
                <a:hlinkClick r:id="rId3"/>
              </a:rPr>
              <a:t>https://t.me/fopdo</a:t>
            </a:r>
            <a:r>
              <a:rPr lang="ru-RU" dirty="0" smtClean="0">
                <a:latin typeface="Calibri"/>
                <a:cs typeface="Calibri"/>
                <a:hlinkClick r:id="rId3"/>
              </a:rPr>
              <a:t>2</a:t>
            </a:r>
            <a:r>
              <a:rPr lang="en-US" dirty="0" smtClean="0">
                <a:latin typeface="Calibri"/>
                <a:cs typeface="Calibri"/>
                <a:hlinkClick r:id="rId3"/>
              </a:rPr>
              <a:t>_bot</a:t>
            </a:r>
            <a:endParaRPr lang="ru-RU" dirty="0" smtClean="0">
              <a:latin typeface="Calibri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5500" y="52212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ФГБНУ «Институт развития, здоровья и адаптации ребенка»</a:t>
            </a:r>
          </a:p>
          <a:p>
            <a:pPr algn="ctr"/>
            <a:r>
              <a:rPr lang="en-US" b="1" dirty="0" smtClean="0">
                <a:hlinkClick r:id="rId4"/>
              </a:rPr>
              <a:t>https://irzar.ru/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9885" t="10856" r="11483" b="16209"/>
          <a:stretch/>
        </p:blipFill>
        <p:spPr>
          <a:xfrm>
            <a:off x="5433497" y="685800"/>
            <a:ext cx="6574629" cy="343024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010400" y="4483995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https://t.me/konstruktorfopdo_bot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012" y="1042503"/>
            <a:ext cx="8883015" cy="186461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73050" indent="-228600">
              <a:spcBef>
                <a:spcPts val="1040"/>
              </a:spcBef>
              <a:buFont typeface="Microsoft Sans Serif"/>
              <a:buChar char="•"/>
              <a:tabLst>
                <a:tab pos="273050" algn="l"/>
              </a:tabLst>
            </a:pPr>
            <a:r>
              <a:rPr sz="1700" b="1" spc="-45" dirty="0" smtClean="0">
                <a:solidFill>
                  <a:srgbClr val="006FC0"/>
                </a:solidFill>
                <a:latin typeface="+mj-lt"/>
                <a:cs typeface="Times New Roman"/>
              </a:rPr>
              <a:t>ОБРАЗОВАТЕЛЬНАЯ</a:t>
            </a:r>
            <a:r>
              <a:rPr sz="1700" b="1" spc="-30" dirty="0" smtClean="0">
                <a:solidFill>
                  <a:srgbClr val="006FC0"/>
                </a:solidFill>
                <a:latin typeface="+mj-lt"/>
                <a:cs typeface="Times New Roman"/>
              </a:rPr>
              <a:t> </a:t>
            </a:r>
            <a:r>
              <a:rPr sz="1700" b="1" spc="-30" dirty="0">
                <a:solidFill>
                  <a:srgbClr val="006FC0"/>
                </a:solidFill>
                <a:latin typeface="+mj-lt"/>
                <a:cs typeface="Times New Roman"/>
              </a:rPr>
              <a:t>ПРОГРАММА </a:t>
            </a:r>
            <a:r>
              <a:rPr sz="1700" b="1" spc="-20" dirty="0">
                <a:solidFill>
                  <a:srgbClr val="006FC0"/>
                </a:solidFill>
                <a:latin typeface="+mj-lt"/>
                <a:cs typeface="Times New Roman"/>
              </a:rPr>
              <a:t>ДОШКОЛЬНОГО</a:t>
            </a:r>
            <a:r>
              <a:rPr sz="1700" b="1" spc="25" dirty="0">
                <a:solidFill>
                  <a:srgbClr val="006FC0"/>
                </a:solidFill>
                <a:latin typeface="+mj-lt"/>
                <a:cs typeface="Times New Roman"/>
              </a:rPr>
              <a:t> </a:t>
            </a:r>
            <a:r>
              <a:rPr sz="1700" b="1" spc="-10" dirty="0">
                <a:solidFill>
                  <a:srgbClr val="006FC0"/>
                </a:solidFill>
                <a:latin typeface="+mj-lt"/>
                <a:cs typeface="Times New Roman"/>
              </a:rPr>
              <a:t>ОБРАЗОВАНИЯ</a:t>
            </a:r>
            <a:endParaRPr sz="1700" dirty="0">
              <a:latin typeface="+mj-lt"/>
              <a:cs typeface="Times New Roman"/>
            </a:endParaRPr>
          </a:p>
          <a:p>
            <a:pPr marL="240665" indent="-227965">
              <a:spcBef>
                <a:spcPts val="1710"/>
              </a:spcBef>
              <a:buFont typeface="Microsoft Sans Serif"/>
              <a:buChar char="•"/>
              <a:tabLst>
                <a:tab pos="240665" algn="l"/>
                <a:tab pos="8869680" algn="l"/>
              </a:tabLst>
            </a:pPr>
            <a:r>
              <a:rPr sz="1100" u="sng" dirty="0">
                <a:solidFill>
                  <a:srgbClr val="3A3838"/>
                </a:solidFill>
                <a:uFill>
                  <a:solidFill>
                    <a:srgbClr val="393737"/>
                  </a:solidFill>
                </a:uFill>
                <a:latin typeface="+mj-lt"/>
                <a:cs typeface="Times New Roman"/>
              </a:rPr>
              <a:t>	</a:t>
            </a:r>
            <a:endParaRPr sz="1100" dirty="0">
              <a:latin typeface="+mj-lt"/>
              <a:cs typeface="Times New Roman"/>
            </a:endParaRPr>
          </a:p>
          <a:p>
            <a:pPr marL="240665" indent="-227965">
              <a:lnSpc>
                <a:spcPts val="1630"/>
              </a:lnSpc>
              <a:spcBef>
                <a:spcPts val="64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dirty="0">
                <a:solidFill>
                  <a:srgbClr val="FF0000"/>
                </a:solidFill>
                <a:latin typeface="+mj-lt"/>
                <a:cs typeface="Times New Roman"/>
              </a:rPr>
              <a:t>ПРИМЕРНАЯ</a:t>
            </a:r>
            <a:r>
              <a:rPr sz="1600" b="1" spc="-4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+mj-lt"/>
                <a:cs typeface="Times New Roman"/>
              </a:rPr>
              <a:t>ОСНОВНАЯ</a:t>
            </a:r>
            <a:r>
              <a:rPr sz="1600" b="1" spc="-5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40" dirty="0">
                <a:solidFill>
                  <a:srgbClr val="FF0000"/>
                </a:solidFill>
                <a:latin typeface="+mj-lt"/>
                <a:cs typeface="Times New Roman"/>
              </a:rPr>
              <a:t>ОБРАЗОВАТЕЛЬНАЯ</a:t>
            </a:r>
            <a:r>
              <a:rPr sz="1600" b="1" spc="-4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30" dirty="0">
                <a:solidFill>
                  <a:srgbClr val="FF0000"/>
                </a:solidFill>
                <a:latin typeface="+mj-lt"/>
                <a:cs typeface="Times New Roman"/>
              </a:rPr>
              <a:t>ПРОГРАММА</a:t>
            </a:r>
            <a:r>
              <a:rPr sz="1600" b="1" spc="-60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+mj-lt"/>
                <a:cs typeface="Times New Roman"/>
              </a:rPr>
              <a:t>ДОШКОЛЬНОГО</a:t>
            </a:r>
            <a:endParaRPr sz="1600" dirty="0">
              <a:latin typeface="+mj-lt"/>
              <a:cs typeface="Times New Roman"/>
            </a:endParaRPr>
          </a:p>
          <a:p>
            <a:pPr marL="241300">
              <a:lnSpc>
                <a:spcPts val="1630"/>
              </a:lnSpc>
            </a:pPr>
            <a:r>
              <a:rPr sz="1600" b="1" spc="-10" dirty="0">
                <a:solidFill>
                  <a:srgbClr val="FF0000"/>
                </a:solidFill>
                <a:latin typeface="+mj-lt"/>
                <a:cs typeface="Times New Roman"/>
              </a:rPr>
              <a:t>ОБРАЗОВАНИЯ</a:t>
            </a:r>
            <a:endParaRPr sz="1600" dirty="0">
              <a:latin typeface="+mj-lt"/>
              <a:cs typeface="Times New Roman"/>
            </a:endParaRPr>
          </a:p>
          <a:p>
            <a:pPr marL="240665" indent="-227965">
              <a:spcBef>
                <a:spcPts val="42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dirty="0">
                <a:solidFill>
                  <a:srgbClr val="FF0000"/>
                </a:solidFill>
                <a:latin typeface="+mj-lt"/>
                <a:cs typeface="Times New Roman"/>
              </a:rPr>
              <a:t>ПРИМЕРНЫЕ</a:t>
            </a:r>
            <a:r>
              <a:rPr sz="1600" b="1" spc="-40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20" dirty="0">
                <a:solidFill>
                  <a:srgbClr val="FF0000"/>
                </a:solidFill>
                <a:latin typeface="+mj-lt"/>
                <a:cs typeface="Times New Roman"/>
              </a:rPr>
              <a:t>АДАПТИРОВАННЫЕ</a:t>
            </a:r>
            <a:r>
              <a:rPr sz="1600" b="1" spc="-40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+mj-lt"/>
                <a:cs typeface="Times New Roman"/>
              </a:rPr>
              <a:t>ОСНОВНЫЕ</a:t>
            </a:r>
            <a:r>
              <a:rPr sz="1600" b="1" spc="-4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40" dirty="0">
                <a:solidFill>
                  <a:srgbClr val="FF0000"/>
                </a:solidFill>
                <a:latin typeface="+mj-lt"/>
                <a:cs typeface="Times New Roman"/>
              </a:rPr>
              <a:t>ОБРАЗОВАТЕЛЬНЫЕ</a:t>
            </a:r>
            <a:r>
              <a:rPr sz="1600" b="1" spc="-3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+mj-lt"/>
                <a:cs typeface="Times New Roman"/>
              </a:rPr>
              <a:t>ПРОГРАММЫ</a:t>
            </a:r>
            <a:endParaRPr sz="1600" dirty="0">
              <a:latin typeface="+mj-lt"/>
              <a:cs typeface="Times New Roman"/>
            </a:endParaRPr>
          </a:p>
          <a:p>
            <a:pPr marL="240665" indent="-227965">
              <a:spcBef>
                <a:spcPts val="4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dirty="0">
                <a:solidFill>
                  <a:srgbClr val="FF0000"/>
                </a:solidFill>
                <a:latin typeface="+mj-lt"/>
                <a:cs typeface="Times New Roman"/>
              </a:rPr>
              <a:t>ПРИМЕРНАЯ</a:t>
            </a:r>
            <a:r>
              <a:rPr sz="1600" b="1" spc="-40" dirty="0">
                <a:solidFill>
                  <a:srgbClr val="FF0000"/>
                </a:solidFill>
                <a:latin typeface="+mj-lt"/>
                <a:cs typeface="Times New Roman"/>
              </a:rPr>
              <a:t> РАБОЧАЯ</a:t>
            </a:r>
            <a:r>
              <a:rPr sz="1600" b="1" spc="-60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30" dirty="0">
                <a:solidFill>
                  <a:srgbClr val="FF0000"/>
                </a:solidFill>
                <a:latin typeface="+mj-lt"/>
                <a:cs typeface="Times New Roman"/>
              </a:rPr>
              <a:t>ПРОГРАММА</a:t>
            </a:r>
            <a:r>
              <a:rPr sz="1600" b="1" spc="-5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+mj-lt"/>
                <a:cs typeface="Times New Roman"/>
              </a:rPr>
              <a:t>ВОСПИТАНИЯ</a:t>
            </a:r>
            <a:endParaRPr sz="1600" dirty="0">
              <a:latin typeface="+mj-lt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7290" y="3297986"/>
            <a:ext cx="5425440" cy="62103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0665" indent="-227965">
              <a:spcBef>
                <a:spcPts val="5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FF0000"/>
                </a:solidFill>
                <a:latin typeface="+mj-lt"/>
                <a:cs typeface="Times New Roman"/>
              </a:rPr>
              <a:t>КОМПЛЕКСНАЯ</a:t>
            </a:r>
            <a:r>
              <a:rPr sz="1600" b="1" spc="-45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sz="1600" b="1" spc="-40" dirty="0">
                <a:solidFill>
                  <a:srgbClr val="FF0000"/>
                </a:solidFill>
                <a:latin typeface="+mj-lt"/>
                <a:cs typeface="Times New Roman"/>
              </a:rPr>
              <a:t>ОБРАЗОВАТЕЛЬНАЯ </a:t>
            </a:r>
            <a:r>
              <a:rPr sz="1600" b="1" spc="-10" dirty="0">
                <a:solidFill>
                  <a:srgbClr val="FF0000"/>
                </a:solidFill>
                <a:latin typeface="+mj-lt"/>
                <a:cs typeface="Times New Roman"/>
              </a:rPr>
              <a:t>ПРОГРАММА</a:t>
            </a:r>
            <a:endParaRPr sz="1600" dirty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89560" indent="-228600">
              <a:spcBef>
                <a:spcPts val="425"/>
              </a:spcBef>
              <a:buFont typeface="Microsoft Sans Serif"/>
              <a:buChar char="•"/>
              <a:tabLst>
                <a:tab pos="289560" algn="l"/>
              </a:tabLst>
            </a:pPr>
            <a:r>
              <a:rPr sz="1600" b="1" spc="-10" dirty="0">
                <a:solidFill>
                  <a:srgbClr val="00B050"/>
                </a:solidFill>
                <a:latin typeface="+mj-lt"/>
                <a:cs typeface="Times New Roman"/>
              </a:rPr>
              <a:t>ПАРЦИАЛЬНАЯ</a:t>
            </a:r>
            <a:r>
              <a:rPr sz="1600" b="1" spc="10" dirty="0">
                <a:solidFill>
                  <a:srgbClr val="00B050"/>
                </a:solidFill>
                <a:latin typeface="+mj-lt"/>
                <a:cs typeface="Times New Roman"/>
              </a:rPr>
              <a:t> </a:t>
            </a:r>
            <a:r>
              <a:rPr sz="1600" b="1" spc="-40" dirty="0">
                <a:solidFill>
                  <a:srgbClr val="00B050"/>
                </a:solidFill>
                <a:latin typeface="+mj-lt"/>
                <a:cs typeface="Times New Roman"/>
              </a:rPr>
              <a:t>ОБРАЗОВАТЕЛЬНАЯ</a:t>
            </a:r>
            <a:r>
              <a:rPr sz="1600" b="1" spc="5" dirty="0">
                <a:solidFill>
                  <a:srgbClr val="00B050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00B050"/>
                </a:solidFill>
                <a:latin typeface="+mj-lt"/>
                <a:cs typeface="Times New Roman"/>
              </a:rPr>
              <a:t>ПРОГРАММА</a:t>
            </a:r>
            <a:endParaRPr sz="1600" dirty="0">
              <a:solidFill>
                <a:srgbClr val="00B050"/>
              </a:solidFill>
              <a:latin typeface="+mj-lt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013" y="4168266"/>
            <a:ext cx="360934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spcBef>
                <a:spcPts val="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РРЕГИОНАЛЬНЫЕ</a:t>
            </a:r>
            <a:r>
              <a:rPr sz="1600" b="1" spc="10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ПРОГРАММЫ</a:t>
            </a:r>
            <a:endParaRPr sz="1600" dirty="0">
              <a:latin typeface="+mj-lt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9013" y="4710455"/>
            <a:ext cx="8341995" cy="6197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0665" indent="-227965">
              <a:spcBef>
                <a:spcPts val="5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spc="-40" dirty="0">
                <a:solidFill>
                  <a:srgbClr val="3A3838"/>
                </a:solidFill>
                <a:latin typeface="+mj-lt"/>
                <a:cs typeface="Times New Roman"/>
              </a:rPr>
              <a:t>РАБОЧАЯ</a:t>
            </a:r>
            <a:r>
              <a:rPr sz="1600" b="1" spc="-60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30" dirty="0">
                <a:solidFill>
                  <a:srgbClr val="3A3838"/>
                </a:solidFill>
                <a:latin typeface="+mj-lt"/>
                <a:cs typeface="Times New Roman"/>
              </a:rPr>
              <a:t>ПРОГРАММА</a:t>
            </a:r>
            <a:r>
              <a:rPr sz="1600" b="1" spc="-45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40" dirty="0">
                <a:solidFill>
                  <a:srgbClr val="3A3838"/>
                </a:solidFill>
                <a:latin typeface="+mj-lt"/>
                <a:cs typeface="Times New Roman"/>
              </a:rPr>
              <a:t>ОБРАЗОВАТЕЛЬНОЙ</a:t>
            </a:r>
            <a:r>
              <a:rPr sz="1600" b="1" spc="-30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dirty="0">
                <a:solidFill>
                  <a:srgbClr val="3A3838"/>
                </a:solidFill>
                <a:latin typeface="+mj-lt"/>
                <a:cs typeface="Times New Roman"/>
              </a:rPr>
              <a:t>ДЕЯТЕЛЬНОСТИ</a:t>
            </a:r>
            <a:r>
              <a:rPr sz="1600" b="1" spc="-50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(СПЕЦИАЛИСТА)</a:t>
            </a:r>
            <a:endParaRPr sz="1600" dirty="0">
              <a:latin typeface="+mj-lt"/>
              <a:cs typeface="Times New Roman"/>
            </a:endParaRPr>
          </a:p>
          <a:p>
            <a:pPr marL="240665" indent="-227965">
              <a:spcBef>
                <a:spcPts val="420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spc="-20" dirty="0">
                <a:solidFill>
                  <a:srgbClr val="3A3838"/>
                </a:solidFill>
                <a:latin typeface="+mj-lt"/>
                <a:cs typeface="Times New Roman"/>
              </a:rPr>
              <a:t>«УПАКОВАННЫЕ»</a:t>
            </a: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20" dirty="0">
                <a:solidFill>
                  <a:srgbClr val="3A3838"/>
                </a:solidFill>
                <a:latin typeface="+mj-lt"/>
                <a:cs typeface="Times New Roman"/>
              </a:rPr>
              <a:t>МЕТОДИЧЕССКИЕ</a:t>
            </a:r>
            <a:r>
              <a:rPr sz="1600" b="1" spc="-15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ПРОДУКТЫ</a:t>
            </a:r>
            <a:r>
              <a:rPr sz="1600" b="1" spc="-5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dirty="0">
                <a:solidFill>
                  <a:srgbClr val="3A3838"/>
                </a:solidFill>
                <a:latin typeface="+mj-lt"/>
                <a:cs typeface="Times New Roman"/>
              </a:rPr>
              <a:t>ДЛЯ</a:t>
            </a:r>
            <a:r>
              <a:rPr sz="1600" b="1" spc="-55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30" dirty="0">
                <a:solidFill>
                  <a:srgbClr val="3A3838"/>
                </a:solidFill>
                <a:latin typeface="+mj-lt"/>
                <a:cs typeface="Times New Roman"/>
              </a:rPr>
              <a:t>ВАРИАТИВНОЙ</a:t>
            </a:r>
            <a:r>
              <a:rPr sz="1600" b="1" spc="-5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ЧАСТИ</a:t>
            </a:r>
            <a:endParaRPr sz="1600" dirty="0">
              <a:latin typeface="+mj-lt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013" y="5954979"/>
            <a:ext cx="607695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spcBef>
                <a:spcPts val="95"/>
              </a:spcBef>
              <a:buFont typeface="Microsoft Sans Serif"/>
              <a:buChar char="•"/>
              <a:tabLst>
                <a:tab pos="240665" algn="l"/>
              </a:tabLst>
            </a:pP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ДОПОЛНИТЕЛЬНАЯ</a:t>
            </a:r>
            <a:r>
              <a:rPr sz="1600" b="1" spc="-25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35" dirty="0">
                <a:solidFill>
                  <a:srgbClr val="3A3838"/>
                </a:solidFill>
                <a:latin typeface="+mj-lt"/>
                <a:cs typeface="Times New Roman"/>
              </a:rPr>
              <a:t>ОБЩЕРАЗВИВАЮЩАЯ</a:t>
            </a:r>
            <a:r>
              <a:rPr sz="1600" b="1" spc="-40" dirty="0">
                <a:solidFill>
                  <a:srgbClr val="3A3838"/>
                </a:solidFill>
                <a:latin typeface="+mj-lt"/>
                <a:cs typeface="Times New Roman"/>
              </a:rPr>
              <a:t> </a:t>
            </a:r>
            <a:r>
              <a:rPr sz="1600" b="1" spc="-10" dirty="0">
                <a:solidFill>
                  <a:srgbClr val="3A3838"/>
                </a:solidFill>
                <a:latin typeface="+mj-lt"/>
                <a:cs typeface="Times New Roman"/>
              </a:rPr>
              <a:t>ПРОГРАММА</a:t>
            </a:r>
            <a:endParaRPr sz="1600" dirty="0">
              <a:latin typeface="+mj-lt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484" y="770680"/>
            <a:ext cx="7052309" cy="31473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47076" y="92964"/>
            <a:ext cx="4236720" cy="797013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140335" marR="130175" indent="168910">
              <a:lnSpc>
                <a:spcPct val="100000"/>
              </a:lnSpc>
              <a:spcBef>
                <a:spcPts val="455"/>
              </a:spcBef>
            </a:pPr>
            <a:r>
              <a:rPr sz="2400" dirty="0" smtClean="0">
                <a:solidFill>
                  <a:srgbClr val="FFFF00"/>
                </a:solidFill>
                <a:latin typeface="Calibri"/>
                <a:cs typeface="Calibri"/>
              </a:rPr>
              <a:t>ОП</a:t>
            </a:r>
            <a:r>
              <a:rPr sz="2400" spc="-5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ДО</a:t>
            </a:r>
            <a:r>
              <a:rPr sz="2400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на</a:t>
            </a:r>
            <a:r>
              <a:rPr sz="240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основе</a:t>
            </a:r>
            <a:r>
              <a:rPr sz="2400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ФОП</a:t>
            </a:r>
            <a:r>
              <a:rPr sz="2400" spc="-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ДО </a:t>
            </a:r>
            <a:r>
              <a:rPr sz="2400" dirty="0" smtClean="0">
                <a:solidFill>
                  <a:srgbClr val="FFFF00"/>
                </a:solidFill>
                <a:latin typeface="Calibri"/>
                <a:cs typeface="Calibri"/>
              </a:rPr>
              <a:t>АОП</a:t>
            </a:r>
            <a:r>
              <a:rPr sz="2400" spc="-70" dirty="0" smtClean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ДО</a:t>
            </a:r>
            <a:r>
              <a:rPr sz="2400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на</a:t>
            </a:r>
            <a:r>
              <a:rPr sz="2400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00"/>
                </a:solidFill>
                <a:latin typeface="Calibri"/>
                <a:cs typeface="Calibri"/>
              </a:rPr>
              <a:t>основе</a:t>
            </a:r>
            <a:r>
              <a:rPr sz="2400" spc="-9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Calibri"/>
                <a:cs typeface="Calibri"/>
              </a:rPr>
              <a:t>ФАОП</a:t>
            </a:r>
            <a:r>
              <a:rPr sz="2400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00"/>
                </a:solidFill>
                <a:latin typeface="Calibri"/>
                <a:cs typeface="Calibri"/>
              </a:rPr>
              <a:t>ДО</a:t>
            </a:r>
            <a:endParaRPr sz="2400" dirty="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244840" y="5341619"/>
            <a:ext cx="2697480" cy="1521460"/>
            <a:chOff x="8244840" y="5341619"/>
            <a:chExt cx="2697480" cy="15214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7960" y="5480552"/>
              <a:ext cx="1783337" cy="121416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49412" y="5346191"/>
              <a:ext cx="2688590" cy="1511935"/>
            </a:xfrm>
            <a:custGeom>
              <a:avLst/>
              <a:gdLst/>
              <a:ahLst/>
              <a:cxnLst/>
              <a:rect l="l" t="t" r="r" b="b"/>
              <a:pathLst>
                <a:path w="2688590" h="1511934">
                  <a:moveTo>
                    <a:pt x="2688336" y="1511808"/>
                  </a:moveTo>
                  <a:lnTo>
                    <a:pt x="2688336" y="0"/>
                  </a:lnTo>
                  <a:lnTo>
                    <a:pt x="0" y="0"/>
                  </a:lnTo>
                  <a:lnTo>
                    <a:pt x="0" y="1511808"/>
                  </a:lnTo>
                </a:path>
              </a:pathLst>
            </a:custGeom>
            <a:ln w="9143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378695" y="1716023"/>
            <a:ext cx="2403475" cy="530860"/>
            <a:chOff x="9378695" y="1716023"/>
            <a:chExt cx="2403475" cy="530860"/>
          </a:xfrm>
        </p:grpSpPr>
        <p:sp>
          <p:nvSpPr>
            <p:cNvPr id="13" name="object 13"/>
            <p:cNvSpPr/>
            <p:nvPr/>
          </p:nvSpPr>
          <p:spPr>
            <a:xfrm>
              <a:off x="9384791" y="1722119"/>
              <a:ext cx="2391410" cy="518159"/>
            </a:xfrm>
            <a:custGeom>
              <a:avLst/>
              <a:gdLst/>
              <a:ahLst/>
              <a:cxnLst/>
              <a:rect l="l" t="t" r="r" b="b"/>
              <a:pathLst>
                <a:path w="2391409" h="518160">
                  <a:moveTo>
                    <a:pt x="2304796" y="0"/>
                  </a:moveTo>
                  <a:lnTo>
                    <a:pt x="86359" y="0"/>
                  </a:lnTo>
                  <a:lnTo>
                    <a:pt x="52720" y="6778"/>
                  </a:lnTo>
                  <a:lnTo>
                    <a:pt x="25272" y="25272"/>
                  </a:lnTo>
                  <a:lnTo>
                    <a:pt x="6778" y="52720"/>
                  </a:lnTo>
                  <a:lnTo>
                    <a:pt x="0" y="86359"/>
                  </a:lnTo>
                  <a:lnTo>
                    <a:pt x="0" y="431800"/>
                  </a:lnTo>
                  <a:lnTo>
                    <a:pt x="6778" y="465439"/>
                  </a:lnTo>
                  <a:lnTo>
                    <a:pt x="25273" y="492886"/>
                  </a:lnTo>
                  <a:lnTo>
                    <a:pt x="52720" y="511381"/>
                  </a:lnTo>
                  <a:lnTo>
                    <a:pt x="86359" y="518159"/>
                  </a:lnTo>
                  <a:lnTo>
                    <a:pt x="2304796" y="518159"/>
                  </a:lnTo>
                  <a:lnTo>
                    <a:pt x="2338435" y="511381"/>
                  </a:lnTo>
                  <a:lnTo>
                    <a:pt x="2365883" y="492887"/>
                  </a:lnTo>
                  <a:lnTo>
                    <a:pt x="2384377" y="465439"/>
                  </a:lnTo>
                  <a:lnTo>
                    <a:pt x="2391155" y="431800"/>
                  </a:lnTo>
                  <a:lnTo>
                    <a:pt x="2391155" y="86359"/>
                  </a:lnTo>
                  <a:lnTo>
                    <a:pt x="2384377" y="52720"/>
                  </a:lnTo>
                  <a:lnTo>
                    <a:pt x="2365882" y="25273"/>
                  </a:lnTo>
                  <a:lnTo>
                    <a:pt x="2338435" y="6778"/>
                  </a:lnTo>
                  <a:lnTo>
                    <a:pt x="23047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384791" y="1722119"/>
              <a:ext cx="2391410" cy="518159"/>
            </a:xfrm>
            <a:custGeom>
              <a:avLst/>
              <a:gdLst/>
              <a:ahLst/>
              <a:cxnLst/>
              <a:rect l="l" t="t" r="r" b="b"/>
              <a:pathLst>
                <a:path w="2391409" h="518160">
                  <a:moveTo>
                    <a:pt x="0" y="86359"/>
                  </a:moveTo>
                  <a:lnTo>
                    <a:pt x="6778" y="52720"/>
                  </a:lnTo>
                  <a:lnTo>
                    <a:pt x="25272" y="25272"/>
                  </a:lnTo>
                  <a:lnTo>
                    <a:pt x="52720" y="6778"/>
                  </a:lnTo>
                  <a:lnTo>
                    <a:pt x="86359" y="0"/>
                  </a:lnTo>
                  <a:lnTo>
                    <a:pt x="2304796" y="0"/>
                  </a:lnTo>
                  <a:lnTo>
                    <a:pt x="2338435" y="6778"/>
                  </a:lnTo>
                  <a:lnTo>
                    <a:pt x="2365882" y="25273"/>
                  </a:lnTo>
                  <a:lnTo>
                    <a:pt x="2384377" y="52720"/>
                  </a:lnTo>
                  <a:lnTo>
                    <a:pt x="2391155" y="86359"/>
                  </a:lnTo>
                  <a:lnTo>
                    <a:pt x="2391155" y="431800"/>
                  </a:lnTo>
                  <a:lnTo>
                    <a:pt x="2384377" y="465439"/>
                  </a:lnTo>
                  <a:lnTo>
                    <a:pt x="2365883" y="492887"/>
                  </a:lnTo>
                  <a:lnTo>
                    <a:pt x="2338435" y="511381"/>
                  </a:lnTo>
                  <a:lnTo>
                    <a:pt x="2304796" y="518159"/>
                  </a:lnTo>
                  <a:lnTo>
                    <a:pt x="86359" y="518159"/>
                  </a:lnTo>
                  <a:lnTo>
                    <a:pt x="52720" y="511381"/>
                  </a:lnTo>
                  <a:lnTo>
                    <a:pt x="25273" y="492886"/>
                  </a:lnTo>
                  <a:lnTo>
                    <a:pt x="6778" y="465439"/>
                  </a:lnTo>
                  <a:lnTo>
                    <a:pt x="0" y="431800"/>
                  </a:lnTo>
                  <a:lnTo>
                    <a:pt x="0" y="86359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502267" y="1816734"/>
            <a:ext cx="215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ФЕДРЕЕСТР</a:t>
            </a:r>
            <a:r>
              <a:rPr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FFFFFF"/>
                </a:solidFill>
                <a:latin typeface="Calibri"/>
                <a:cs typeface="Calibri"/>
              </a:rPr>
              <a:t>АРХИВ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767443" y="2885059"/>
            <a:ext cx="1628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spcBef>
                <a:spcPts val="100"/>
              </a:spcBef>
            </a:pPr>
            <a:r>
              <a:rPr spc="-35" dirty="0">
                <a:solidFill>
                  <a:srgbClr val="FFFFFF"/>
                </a:solidFill>
                <a:latin typeface="Calibri"/>
                <a:cs typeface="Calibri"/>
              </a:rPr>
              <a:t>НАВИГАТОР</a:t>
            </a:r>
            <a:r>
              <a:rPr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ПОД </a:t>
            </a: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ВОПРОСОМ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9059" y="5356859"/>
            <a:ext cx="518159" cy="4998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>
          <a:xfrm>
            <a:off x="9144000" y="4658867"/>
            <a:ext cx="2712720" cy="635635"/>
            <a:chOff x="9144000" y="4658867"/>
            <a:chExt cx="2712720" cy="635635"/>
          </a:xfrm>
        </p:grpSpPr>
        <p:sp>
          <p:nvSpPr>
            <p:cNvPr id="22" name="object 22"/>
            <p:cNvSpPr/>
            <p:nvPr/>
          </p:nvSpPr>
          <p:spPr>
            <a:xfrm>
              <a:off x="9150095" y="4664963"/>
              <a:ext cx="2700655" cy="623570"/>
            </a:xfrm>
            <a:custGeom>
              <a:avLst/>
              <a:gdLst/>
              <a:ahLst/>
              <a:cxnLst/>
              <a:rect l="l" t="t" r="r" b="b"/>
              <a:pathLst>
                <a:path w="2700654" h="623570">
                  <a:moveTo>
                    <a:pt x="2596642" y="0"/>
                  </a:moveTo>
                  <a:lnTo>
                    <a:pt x="103885" y="0"/>
                  </a:lnTo>
                  <a:lnTo>
                    <a:pt x="63436" y="8159"/>
                  </a:lnTo>
                  <a:lnTo>
                    <a:pt x="30416" y="30416"/>
                  </a:lnTo>
                  <a:lnTo>
                    <a:pt x="8159" y="63436"/>
                  </a:lnTo>
                  <a:lnTo>
                    <a:pt x="0" y="103886"/>
                  </a:lnTo>
                  <a:lnTo>
                    <a:pt x="0" y="519430"/>
                  </a:lnTo>
                  <a:lnTo>
                    <a:pt x="8159" y="559879"/>
                  </a:lnTo>
                  <a:lnTo>
                    <a:pt x="30416" y="592899"/>
                  </a:lnTo>
                  <a:lnTo>
                    <a:pt x="63436" y="615156"/>
                  </a:lnTo>
                  <a:lnTo>
                    <a:pt x="103885" y="623316"/>
                  </a:lnTo>
                  <a:lnTo>
                    <a:pt x="2596642" y="623316"/>
                  </a:lnTo>
                  <a:lnTo>
                    <a:pt x="2637091" y="615156"/>
                  </a:lnTo>
                  <a:lnTo>
                    <a:pt x="2670111" y="592899"/>
                  </a:lnTo>
                  <a:lnTo>
                    <a:pt x="2692368" y="559879"/>
                  </a:lnTo>
                  <a:lnTo>
                    <a:pt x="2700528" y="519430"/>
                  </a:lnTo>
                  <a:lnTo>
                    <a:pt x="2700528" y="103886"/>
                  </a:lnTo>
                  <a:lnTo>
                    <a:pt x="2692368" y="63436"/>
                  </a:lnTo>
                  <a:lnTo>
                    <a:pt x="2670111" y="30416"/>
                  </a:lnTo>
                  <a:lnTo>
                    <a:pt x="2637091" y="8159"/>
                  </a:lnTo>
                  <a:lnTo>
                    <a:pt x="259664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150095" y="4664963"/>
              <a:ext cx="2700655" cy="623570"/>
            </a:xfrm>
            <a:custGeom>
              <a:avLst/>
              <a:gdLst/>
              <a:ahLst/>
              <a:cxnLst/>
              <a:rect l="l" t="t" r="r" b="b"/>
              <a:pathLst>
                <a:path w="2700654" h="623570">
                  <a:moveTo>
                    <a:pt x="0" y="103886"/>
                  </a:moveTo>
                  <a:lnTo>
                    <a:pt x="8159" y="63436"/>
                  </a:lnTo>
                  <a:lnTo>
                    <a:pt x="30416" y="30416"/>
                  </a:lnTo>
                  <a:lnTo>
                    <a:pt x="63436" y="8159"/>
                  </a:lnTo>
                  <a:lnTo>
                    <a:pt x="103885" y="0"/>
                  </a:lnTo>
                  <a:lnTo>
                    <a:pt x="2596642" y="0"/>
                  </a:lnTo>
                  <a:lnTo>
                    <a:pt x="2637091" y="8159"/>
                  </a:lnTo>
                  <a:lnTo>
                    <a:pt x="2670111" y="30416"/>
                  </a:lnTo>
                  <a:lnTo>
                    <a:pt x="2692368" y="63436"/>
                  </a:lnTo>
                  <a:lnTo>
                    <a:pt x="2700528" y="103886"/>
                  </a:lnTo>
                  <a:lnTo>
                    <a:pt x="2700528" y="519430"/>
                  </a:lnTo>
                  <a:lnTo>
                    <a:pt x="2692368" y="559879"/>
                  </a:lnTo>
                  <a:lnTo>
                    <a:pt x="2670111" y="592899"/>
                  </a:lnTo>
                  <a:lnTo>
                    <a:pt x="2637091" y="615156"/>
                  </a:lnTo>
                  <a:lnTo>
                    <a:pt x="2596642" y="623316"/>
                  </a:lnTo>
                  <a:lnTo>
                    <a:pt x="103885" y="623316"/>
                  </a:lnTo>
                  <a:lnTo>
                    <a:pt x="63436" y="615156"/>
                  </a:lnTo>
                  <a:lnTo>
                    <a:pt x="30416" y="592899"/>
                  </a:lnTo>
                  <a:lnTo>
                    <a:pt x="8159" y="559879"/>
                  </a:lnTo>
                  <a:lnTo>
                    <a:pt x="0" y="519430"/>
                  </a:lnTo>
                  <a:lnTo>
                    <a:pt x="0" y="10388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628123" y="4675378"/>
            <a:ext cx="17468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ФОРМИРУЕМ</a:t>
            </a:r>
            <a:endParaRPr>
              <a:latin typeface="Calibri"/>
              <a:cs typeface="Calibri"/>
            </a:endParaRPr>
          </a:p>
          <a:p>
            <a:pPr algn="ctr"/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ЛОКАЛЬНЫЕ</a:t>
            </a:r>
            <a:r>
              <a:rPr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FFFF"/>
                </a:solidFill>
                <a:latin typeface="Calibri"/>
                <a:cs typeface="Calibri"/>
              </a:rPr>
              <a:t>НПД</a:t>
            </a:r>
            <a:endParaRPr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792468" y="5855208"/>
            <a:ext cx="990600" cy="497205"/>
            <a:chOff x="6792468" y="5855208"/>
            <a:chExt cx="990600" cy="497205"/>
          </a:xfrm>
        </p:grpSpPr>
        <p:sp>
          <p:nvSpPr>
            <p:cNvPr id="26" name="object 26"/>
            <p:cNvSpPr/>
            <p:nvPr/>
          </p:nvSpPr>
          <p:spPr>
            <a:xfrm>
              <a:off x="6798564" y="586130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736091" y="0"/>
                  </a:moveTo>
                  <a:lnTo>
                    <a:pt x="736091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1" y="363474"/>
                  </a:lnTo>
                  <a:lnTo>
                    <a:pt x="736091" y="484632"/>
                  </a:lnTo>
                  <a:lnTo>
                    <a:pt x="978407" y="242316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98564" y="5861304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4" h="485139">
                  <a:moveTo>
                    <a:pt x="0" y="121158"/>
                  </a:moveTo>
                  <a:lnTo>
                    <a:pt x="736091" y="121158"/>
                  </a:lnTo>
                  <a:lnTo>
                    <a:pt x="736091" y="0"/>
                  </a:lnTo>
                  <a:lnTo>
                    <a:pt x="978407" y="242316"/>
                  </a:lnTo>
                  <a:lnTo>
                    <a:pt x="736091" y="484632"/>
                  </a:lnTo>
                  <a:lnTo>
                    <a:pt x="736091" y="363474"/>
                  </a:lnTo>
                  <a:lnTo>
                    <a:pt x="0" y="363474"/>
                  </a:lnTo>
                  <a:lnTo>
                    <a:pt x="0" y="121158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05300" y="4017264"/>
            <a:ext cx="3427729" cy="434340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851535">
              <a:spcBef>
                <a:spcPts val="515"/>
              </a:spcBef>
            </a:pPr>
            <a:r>
              <a:rPr spc="-10" dirty="0">
                <a:solidFill>
                  <a:srgbClr val="FFFFFF"/>
                </a:solidFill>
                <a:latin typeface="Calibri"/>
                <a:cs typeface="Calibri"/>
              </a:rPr>
              <a:t>РАССМАТРИВАЕМ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293914" y="2915332"/>
            <a:ext cx="5173211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https://old-firo.ranepa.ru/navigator-programm-do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object 28"/>
          <p:cNvSpPr txBox="1"/>
          <p:nvPr/>
        </p:nvSpPr>
        <p:spPr>
          <a:xfrm>
            <a:off x="7912988" y="2836144"/>
            <a:ext cx="4170807" cy="620042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851535" algn="ctr">
              <a:spcBef>
                <a:spcPts val="515"/>
              </a:spcBef>
            </a:pPr>
            <a:r>
              <a:rPr lang="ru-RU" spc="-10" dirty="0" smtClean="0">
                <a:solidFill>
                  <a:srgbClr val="FFFFFF"/>
                </a:solidFill>
                <a:latin typeface="Calibri"/>
                <a:cs typeface="Calibri"/>
              </a:rPr>
              <a:t>Ждем: Критерии и показатели качества парциальных программ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1" name="object 14"/>
          <p:cNvSpPr/>
          <p:nvPr/>
        </p:nvSpPr>
        <p:spPr>
          <a:xfrm>
            <a:off x="111327" y="2987782"/>
            <a:ext cx="1736724" cy="931233"/>
          </a:xfrm>
          <a:custGeom>
            <a:avLst/>
            <a:gdLst/>
            <a:ahLst/>
            <a:cxnLst/>
            <a:rect l="l" t="t" r="r" b="b"/>
            <a:pathLst>
              <a:path w="2391409" h="518160">
                <a:moveTo>
                  <a:pt x="0" y="86359"/>
                </a:moveTo>
                <a:lnTo>
                  <a:pt x="6778" y="52720"/>
                </a:lnTo>
                <a:lnTo>
                  <a:pt x="25272" y="25272"/>
                </a:lnTo>
                <a:lnTo>
                  <a:pt x="52720" y="6778"/>
                </a:lnTo>
                <a:lnTo>
                  <a:pt x="86359" y="0"/>
                </a:lnTo>
                <a:lnTo>
                  <a:pt x="2304796" y="0"/>
                </a:lnTo>
                <a:lnTo>
                  <a:pt x="2338435" y="6778"/>
                </a:lnTo>
                <a:lnTo>
                  <a:pt x="2365882" y="25273"/>
                </a:lnTo>
                <a:lnTo>
                  <a:pt x="2384377" y="52720"/>
                </a:lnTo>
                <a:lnTo>
                  <a:pt x="2391155" y="86359"/>
                </a:lnTo>
                <a:lnTo>
                  <a:pt x="2391155" y="431800"/>
                </a:lnTo>
                <a:lnTo>
                  <a:pt x="2384377" y="465439"/>
                </a:lnTo>
                <a:lnTo>
                  <a:pt x="2365883" y="492887"/>
                </a:lnTo>
                <a:lnTo>
                  <a:pt x="2338435" y="511381"/>
                </a:lnTo>
                <a:lnTo>
                  <a:pt x="2304796" y="518159"/>
                </a:lnTo>
                <a:lnTo>
                  <a:pt x="86359" y="518159"/>
                </a:lnTo>
                <a:lnTo>
                  <a:pt x="52720" y="511381"/>
                </a:lnTo>
                <a:lnTo>
                  <a:pt x="25273" y="492886"/>
                </a:lnTo>
                <a:lnTo>
                  <a:pt x="6778" y="465439"/>
                </a:lnTo>
                <a:lnTo>
                  <a:pt x="0" y="431800"/>
                </a:lnTo>
                <a:lnTo>
                  <a:pt x="0" y="86359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pPr algn="ctr"/>
            <a:r>
              <a:rPr lang="ru-RU" sz="1400" dirty="0" smtClean="0"/>
              <a:t>Почему парциальные программы не обновляют?</a:t>
            </a:r>
            <a:endParaRPr sz="1400" dirty="0"/>
          </a:p>
        </p:txBody>
      </p:sp>
      <p:pic>
        <p:nvPicPr>
          <p:cNvPr id="32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0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7870" y="1119886"/>
            <a:ext cx="4226560" cy="845185"/>
            <a:chOff x="3277870" y="1119886"/>
            <a:chExt cx="4226560" cy="845185"/>
          </a:xfrm>
        </p:grpSpPr>
        <p:sp>
          <p:nvSpPr>
            <p:cNvPr id="3" name="object 3"/>
            <p:cNvSpPr/>
            <p:nvPr/>
          </p:nvSpPr>
          <p:spPr>
            <a:xfrm>
              <a:off x="4776216" y="1126236"/>
              <a:ext cx="2722245" cy="422275"/>
            </a:xfrm>
            <a:custGeom>
              <a:avLst/>
              <a:gdLst/>
              <a:ahLst/>
              <a:cxnLst/>
              <a:rect l="l" t="t" r="r" b="b"/>
              <a:pathLst>
                <a:path w="2722245" h="422275">
                  <a:moveTo>
                    <a:pt x="2651506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351789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8" y="422148"/>
                  </a:lnTo>
                  <a:lnTo>
                    <a:pt x="2651506" y="422148"/>
                  </a:lnTo>
                  <a:lnTo>
                    <a:pt x="2678894" y="416619"/>
                  </a:lnTo>
                  <a:lnTo>
                    <a:pt x="2701258" y="401542"/>
                  </a:lnTo>
                  <a:lnTo>
                    <a:pt x="2716335" y="379178"/>
                  </a:lnTo>
                  <a:lnTo>
                    <a:pt x="2721864" y="351789"/>
                  </a:lnTo>
                  <a:lnTo>
                    <a:pt x="2721864" y="70358"/>
                  </a:lnTo>
                  <a:lnTo>
                    <a:pt x="2716335" y="42969"/>
                  </a:lnTo>
                  <a:lnTo>
                    <a:pt x="2701258" y="20605"/>
                  </a:lnTo>
                  <a:lnTo>
                    <a:pt x="2678894" y="5528"/>
                  </a:lnTo>
                  <a:lnTo>
                    <a:pt x="2651506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76216" y="1126236"/>
              <a:ext cx="2722245" cy="422275"/>
            </a:xfrm>
            <a:custGeom>
              <a:avLst/>
              <a:gdLst/>
              <a:ahLst/>
              <a:cxnLst/>
              <a:rect l="l" t="t" r="r" b="b"/>
              <a:pathLst>
                <a:path w="2722245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2651506" y="0"/>
                  </a:lnTo>
                  <a:lnTo>
                    <a:pt x="2678894" y="5528"/>
                  </a:lnTo>
                  <a:lnTo>
                    <a:pt x="2701258" y="20605"/>
                  </a:lnTo>
                  <a:lnTo>
                    <a:pt x="2716335" y="42969"/>
                  </a:lnTo>
                  <a:lnTo>
                    <a:pt x="2721864" y="70358"/>
                  </a:lnTo>
                  <a:lnTo>
                    <a:pt x="2721864" y="351789"/>
                  </a:lnTo>
                  <a:lnTo>
                    <a:pt x="2716335" y="379178"/>
                  </a:lnTo>
                  <a:lnTo>
                    <a:pt x="2701258" y="401542"/>
                  </a:lnTo>
                  <a:lnTo>
                    <a:pt x="2678894" y="416619"/>
                  </a:lnTo>
                  <a:lnTo>
                    <a:pt x="2651506" y="422148"/>
                  </a:lnTo>
                  <a:lnTo>
                    <a:pt x="70358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89"/>
                  </a:lnTo>
                  <a:lnTo>
                    <a:pt x="0" y="70358"/>
                  </a:lnTo>
                  <a:close/>
                </a:path>
              </a:pathLst>
            </a:custGeom>
            <a:ln w="12191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84220" y="1536191"/>
              <a:ext cx="1437640" cy="422275"/>
            </a:xfrm>
            <a:custGeom>
              <a:avLst/>
              <a:gdLst/>
              <a:ahLst/>
              <a:cxnLst/>
              <a:rect l="l" t="t" r="r" b="b"/>
              <a:pathLst>
                <a:path w="1437639" h="422275">
                  <a:moveTo>
                    <a:pt x="1366774" y="0"/>
                  </a:moveTo>
                  <a:lnTo>
                    <a:pt x="70357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351790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7" y="422148"/>
                  </a:lnTo>
                  <a:lnTo>
                    <a:pt x="1366774" y="422148"/>
                  </a:lnTo>
                  <a:lnTo>
                    <a:pt x="1394162" y="416619"/>
                  </a:lnTo>
                  <a:lnTo>
                    <a:pt x="1416526" y="401542"/>
                  </a:lnTo>
                  <a:lnTo>
                    <a:pt x="1431603" y="379178"/>
                  </a:lnTo>
                  <a:lnTo>
                    <a:pt x="1437131" y="351790"/>
                  </a:lnTo>
                  <a:lnTo>
                    <a:pt x="1437131" y="70358"/>
                  </a:lnTo>
                  <a:lnTo>
                    <a:pt x="1431603" y="42969"/>
                  </a:lnTo>
                  <a:lnTo>
                    <a:pt x="1416526" y="20605"/>
                  </a:lnTo>
                  <a:lnTo>
                    <a:pt x="1394162" y="5528"/>
                  </a:lnTo>
                  <a:lnTo>
                    <a:pt x="136677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4220" y="1536191"/>
              <a:ext cx="1437640" cy="422275"/>
            </a:xfrm>
            <a:custGeom>
              <a:avLst/>
              <a:gdLst/>
              <a:ahLst/>
              <a:cxnLst/>
              <a:rect l="l" t="t" r="r" b="b"/>
              <a:pathLst>
                <a:path w="1437639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7" y="0"/>
                  </a:lnTo>
                  <a:lnTo>
                    <a:pt x="1366774" y="0"/>
                  </a:lnTo>
                  <a:lnTo>
                    <a:pt x="1394162" y="5528"/>
                  </a:lnTo>
                  <a:lnTo>
                    <a:pt x="1416526" y="20605"/>
                  </a:lnTo>
                  <a:lnTo>
                    <a:pt x="1431603" y="42969"/>
                  </a:lnTo>
                  <a:lnTo>
                    <a:pt x="1437131" y="70358"/>
                  </a:lnTo>
                  <a:lnTo>
                    <a:pt x="1437131" y="351790"/>
                  </a:lnTo>
                  <a:lnTo>
                    <a:pt x="1431603" y="379178"/>
                  </a:lnTo>
                  <a:lnTo>
                    <a:pt x="1416526" y="401542"/>
                  </a:lnTo>
                  <a:lnTo>
                    <a:pt x="1394162" y="416619"/>
                  </a:lnTo>
                  <a:lnTo>
                    <a:pt x="1366774" y="422148"/>
                  </a:lnTo>
                  <a:lnTo>
                    <a:pt x="70357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90"/>
                  </a:lnTo>
                  <a:lnTo>
                    <a:pt x="0" y="70358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16578" y="1586229"/>
            <a:ext cx="772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Основная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66406" y="1508505"/>
            <a:ext cx="1715135" cy="434975"/>
            <a:chOff x="7566406" y="1508505"/>
            <a:chExt cx="1715135" cy="434975"/>
          </a:xfrm>
        </p:grpSpPr>
        <p:sp>
          <p:nvSpPr>
            <p:cNvPr id="9" name="object 9"/>
            <p:cNvSpPr/>
            <p:nvPr/>
          </p:nvSpPr>
          <p:spPr>
            <a:xfrm>
              <a:off x="7572756" y="1514855"/>
              <a:ext cx="1702435" cy="422275"/>
            </a:xfrm>
            <a:custGeom>
              <a:avLst/>
              <a:gdLst/>
              <a:ahLst/>
              <a:cxnLst/>
              <a:rect l="l" t="t" r="r" b="b"/>
              <a:pathLst>
                <a:path w="1702434" h="422275">
                  <a:moveTo>
                    <a:pt x="1631950" y="0"/>
                  </a:moveTo>
                  <a:lnTo>
                    <a:pt x="70358" y="0"/>
                  </a:lnTo>
                  <a:lnTo>
                    <a:pt x="42969" y="5528"/>
                  </a:lnTo>
                  <a:lnTo>
                    <a:pt x="20605" y="20605"/>
                  </a:lnTo>
                  <a:lnTo>
                    <a:pt x="5528" y="42969"/>
                  </a:lnTo>
                  <a:lnTo>
                    <a:pt x="0" y="70358"/>
                  </a:lnTo>
                  <a:lnTo>
                    <a:pt x="0" y="351790"/>
                  </a:lnTo>
                  <a:lnTo>
                    <a:pt x="5528" y="379178"/>
                  </a:lnTo>
                  <a:lnTo>
                    <a:pt x="20605" y="401542"/>
                  </a:lnTo>
                  <a:lnTo>
                    <a:pt x="42969" y="416619"/>
                  </a:lnTo>
                  <a:lnTo>
                    <a:pt x="70358" y="422148"/>
                  </a:lnTo>
                  <a:lnTo>
                    <a:pt x="1631950" y="422148"/>
                  </a:lnTo>
                  <a:lnTo>
                    <a:pt x="1659338" y="416619"/>
                  </a:lnTo>
                  <a:lnTo>
                    <a:pt x="1681702" y="401542"/>
                  </a:lnTo>
                  <a:lnTo>
                    <a:pt x="1696779" y="379178"/>
                  </a:lnTo>
                  <a:lnTo>
                    <a:pt x="1702308" y="351790"/>
                  </a:lnTo>
                  <a:lnTo>
                    <a:pt x="1702308" y="70358"/>
                  </a:lnTo>
                  <a:lnTo>
                    <a:pt x="1696779" y="42969"/>
                  </a:lnTo>
                  <a:lnTo>
                    <a:pt x="1681702" y="20605"/>
                  </a:lnTo>
                  <a:lnTo>
                    <a:pt x="1659338" y="5528"/>
                  </a:lnTo>
                  <a:lnTo>
                    <a:pt x="163195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72756" y="1514855"/>
              <a:ext cx="1702435" cy="422275"/>
            </a:xfrm>
            <a:custGeom>
              <a:avLst/>
              <a:gdLst/>
              <a:ahLst/>
              <a:cxnLst/>
              <a:rect l="l" t="t" r="r" b="b"/>
              <a:pathLst>
                <a:path w="1702434" h="422275">
                  <a:moveTo>
                    <a:pt x="0" y="70358"/>
                  </a:moveTo>
                  <a:lnTo>
                    <a:pt x="5528" y="42969"/>
                  </a:lnTo>
                  <a:lnTo>
                    <a:pt x="20605" y="20605"/>
                  </a:lnTo>
                  <a:lnTo>
                    <a:pt x="42969" y="5528"/>
                  </a:lnTo>
                  <a:lnTo>
                    <a:pt x="70358" y="0"/>
                  </a:lnTo>
                  <a:lnTo>
                    <a:pt x="1631950" y="0"/>
                  </a:lnTo>
                  <a:lnTo>
                    <a:pt x="1659338" y="5528"/>
                  </a:lnTo>
                  <a:lnTo>
                    <a:pt x="1681702" y="20605"/>
                  </a:lnTo>
                  <a:lnTo>
                    <a:pt x="1696779" y="42969"/>
                  </a:lnTo>
                  <a:lnTo>
                    <a:pt x="1702308" y="70358"/>
                  </a:lnTo>
                  <a:lnTo>
                    <a:pt x="1702308" y="351790"/>
                  </a:lnTo>
                  <a:lnTo>
                    <a:pt x="1696779" y="379178"/>
                  </a:lnTo>
                  <a:lnTo>
                    <a:pt x="1681702" y="401542"/>
                  </a:lnTo>
                  <a:lnTo>
                    <a:pt x="1659338" y="416619"/>
                  </a:lnTo>
                  <a:lnTo>
                    <a:pt x="1631950" y="422148"/>
                  </a:lnTo>
                  <a:lnTo>
                    <a:pt x="70358" y="422148"/>
                  </a:lnTo>
                  <a:lnTo>
                    <a:pt x="42969" y="416619"/>
                  </a:lnTo>
                  <a:lnTo>
                    <a:pt x="20605" y="401542"/>
                  </a:lnTo>
                  <a:lnTo>
                    <a:pt x="5528" y="379178"/>
                  </a:lnTo>
                  <a:lnTo>
                    <a:pt x="0" y="351790"/>
                  </a:lnTo>
                  <a:lnTo>
                    <a:pt x="0" y="70358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771892" y="1571625"/>
            <a:ext cx="13055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Дополнительная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39113" y="2147061"/>
            <a:ext cx="1496060" cy="604520"/>
            <a:chOff x="1039113" y="2147061"/>
            <a:chExt cx="1496060" cy="604520"/>
          </a:xfrm>
        </p:grpSpPr>
        <p:sp>
          <p:nvSpPr>
            <p:cNvPr id="13" name="object 13"/>
            <p:cNvSpPr/>
            <p:nvPr/>
          </p:nvSpPr>
          <p:spPr>
            <a:xfrm>
              <a:off x="1045463" y="2153411"/>
              <a:ext cx="1483360" cy="591820"/>
            </a:xfrm>
            <a:custGeom>
              <a:avLst/>
              <a:gdLst/>
              <a:ahLst/>
              <a:cxnLst/>
              <a:rect l="l" t="t" r="r" b="b"/>
              <a:pathLst>
                <a:path w="1483360" h="591819">
                  <a:moveTo>
                    <a:pt x="1384300" y="0"/>
                  </a:moveTo>
                  <a:lnTo>
                    <a:pt x="98552" y="0"/>
                  </a:lnTo>
                  <a:lnTo>
                    <a:pt x="60189" y="7737"/>
                  </a:lnTo>
                  <a:lnTo>
                    <a:pt x="28863" y="28844"/>
                  </a:lnTo>
                  <a:lnTo>
                    <a:pt x="7744" y="60168"/>
                  </a:lnTo>
                  <a:lnTo>
                    <a:pt x="0" y="98551"/>
                  </a:lnTo>
                  <a:lnTo>
                    <a:pt x="0" y="492760"/>
                  </a:lnTo>
                  <a:lnTo>
                    <a:pt x="7744" y="531143"/>
                  </a:lnTo>
                  <a:lnTo>
                    <a:pt x="28863" y="562467"/>
                  </a:lnTo>
                  <a:lnTo>
                    <a:pt x="60189" y="583574"/>
                  </a:lnTo>
                  <a:lnTo>
                    <a:pt x="98552" y="591312"/>
                  </a:lnTo>
                  <a:lnTo>
                    <a:pt x="1384300" y="591312"/>
                  </a:lnTo>
                  <a:lnTo>
                    <a:pt x="1422683" y="583574"/>
                  </a:lnTo>
                  <a:lnTo>
                    <a:pt x="1454007" y="562467"/>
                  </a:lnTo>
                  <a:lnTo>
                    <a:pt x="1475114" y="531143"/>
                  </a:lnTo>
                  <a:lnTo>
                    <a:pt x="1482852" y="492760"/>
                  </a:lnTo>
                  <a:lnTo>
                    <a:pt x="1482852" y="98551"/>
                  </a:lnTo>
                  <a:lnTo>
                    <a:pt x="1475114" y="60168"/>
                  </a:lnTo>
                  <a:lnTo>
                    <a:pt x="1454007" y="28844"/>
                  </a:lnTo>
                  <a:lnTo>
                    <a:pt x="1422683" y="7737"/>
                  </a:lnTo>
                  <a:lnTo>
                    <a:pt x="138430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45463" y="2153411"/>
              <a:ext cx="1483360" cy="591820"/>
            </a:xfrm>
            <a:custGeom>
              <a:avLst/>
              <a:gdLst/>
              <a:ahLst/>
              <a:cxnLst/>
              <a:rect l="l" t="t" r="r" b="b"/>
              <a:pathLst>
                <a:path w="1483360" h="591819">
                  <a:moveTo>
                    <a:pt x="0" y="98551"/>
                  </a:moveTo>
                  <a:lnTo>
                    <a:pt x="7744" y="60168"/>
                  </a:lnTo>
                  <a:lnTo>
                    <a:pt x="28863" y="28844"/>
                  </a:lnTo>
                  <a:lnTo>
                    <a:pt x="60189" y="7737"/>
                  </a:lnTo>
                  <a:lnTo>
                    <a:pt x="98552" y="0"/>
                  </a:lnTo>
                  <a:lnTo>
                    <a:pt x="1384300" y="0"/>
                  </a:lnTo>
                  <a:lnTo>
                    <a:pt x="1422683" y="7737"/>
                  </a:lnTo>
                  <a:lnTo>
                    <a:pt x="1454007" y="28844"/>
                  </a:lnTo>
                  <a:lnTo>
                    <a:pt x="1475114" y="60168"/>
                  </a:lnTo>
                  <a:lnTo>
                    <a:pt x="1482852" y="98551"/>
                  </a:lnTo>
                  <a:lnTo>
                    <a:pt x="1482852" y="492760"/>
                  </a:lnTo>
                  <a:lnTo>
                    <a:pt x="1475114" y="531143"/>
                  </a:lnTo>
                  <a:lnTo>
                    <a:pt x="1454007" y="562467"/>
                  </a:lnTo>
                  <a:lnTo>
                    <a:pt x="1422683" y="583574"/>
                  </a:lnTo>
                  <a:lnTo>
                    <a:pt x="1384300" y="591312"/>
                  </a:lnTo>
                  <a:lnTo>
                    <a:pt x="98552" y="591312"/>
                  </a:lnTo>
                  <a:lnTo>
                    <a:pt x="60189" y="583574"/>
                  </a:lnTo>
                  <a:lnTo>
                    <a:pt x="28863" y="562467"/>
                  </a:lnTo>
                  <a:lnTo>
                    <a:pt x="7744" y="531143"/>
                  </a:lnTo>
                  <a:lnTo>
                    <a:pt x="0" y="492760"/>
                  </a:lnTo>
                  <a:lnTo>
                    <a:pt x="0" y="98551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181811" y="2210561"/>
            <a:ext cx="1211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Присмотр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уход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411726" y="485901"/>
            <a:ext cx="3565525" cy="540385"/>
            <a:chOff x="4411726" y="485901"/>
            <a:chExt cx="3565525" cy="540385"/>
          </a:xfrm>
        </p:grpSpPr>
        <p:sp>
          <p:nvSpPr>
            <p:cNvPr id="17" name="object 17"/>
            <p:cNvSpPr/>
            <p:nvPr/>
          </p:nvSpPr>
          <p:spPr>
            <a:xfrm>
              <a:off x="4418076" y="492251"/>
              <a:ext cx="3552825" cy="527685"/>
            </a:xfrm>
            <a:custGeom>
              <a:avLst/>
              <a:gdLst/>
              <a:ahLst/>
              <a:cxnLst/>
              <a:rect l="l" t="t" r="r" b="b"/>
              <a:pathLst>
                <a:path w="3552825" h="527685">
                  <a:moveTo>
                    <a:pt x="3464559" y="0"/>
                  </a:moveTo>
                  <a:lnTo>
                    <a:pt x="87884" y="0"/>
                  </a:lnTo>
                  <a:lnTo>
                    <a:pt x="53685" y="6909"/>
                  </a:lnTo>
                  <a:lnTo>
                    <a:pt x="25749" y="25749"/>
                  </a:lnTo>
                  <a:lnTo>
                    <a:pt x="6909" y="53685"/>
                  </a:lnTo>
                  <a:lnTo>
                    <a:pt x="0" y="87884"/>
                  </a:lnTo>
                  <a:lnTo>
                    <a:pt x="0" y="439420"/>
                  </a:lnTo>
                  <a:lnTo>
                    <a:pt x="6909" y="473618"/>
                  </a:lnTo>
                  <a:lnTo>
                    <a:pt x="25749" y="501554"/>
                  </a:lnTo>
                  <a:lnTo>
                    <a:pt x="53685" y="520394"/>
                  </a:lnTo>
                  <a:lnTo>
                    <a:pt x="87884" y="527303"/>
                  </a:lnTo>
                  <a:lnTo>
                    <a:pt x="3464559" y="527303"/>
                  </a:lnTo>
                  <a:lnTo>
                    <a:pt x="3498758" y="520394"/>
                  </a:lnTo>
                  <a:lnTo>
                    <a:pt x="3526694" y="501554"/>
                  </a:lnTo>
                  <a:lnTo>
                    <a:pt x="3545534" y="473618"/>
                  </a:lnTo>
                  <a:lnTo>
                    <a:pt x="3552444" y="439420"/>
                  </a:lnTo>
                  <a:lnTo>
                    <a:pt x="3552444" y="87884"/>
                  </a:lnTo>
                  <a:lnTo>
                    <a:pt x="3545534" y="53685"/>
                  </a:lnTo>
                  <a:lnTo>
                    <a:pt x="3526694" y="25749"/>
                  </a:lnTo>
                  <a:lnTo>
                    <a:pt x="3498758" y="6909"/>
                  </a:lnTo>
                  <a:lnTo>
                    <a:pt x="346455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18076" y="492251"/>
              <a:ext cx="3552825" cy="527685"/>
            </a:xfrm>
            <a:custGeom>
              <a:avLst/>
              <a:gdLst/>
              <a:ahLst/>
              <a:cxnLst/>
              <a:rect l="l" t="t" r="r" b="b"/>
              <a:pathLst>
                <a:path w="3552825" h="527685">
                  <a:moveTo>
                    <a:pt x="0" y="87884"/>
                  </a:moveTo>
                  <a:lnTo>
                    <a:pt x="6909" y="53685"/>
                  </a:lnTo>
                  <a:lnTo>
                    <a:pt x="25749" y="25749"/>
                  </a:lnTo>
                  <a:lnTo>
                    <a:pt x="53685" y="6909"/>
                  </a:lnTo>
                  <a:lnTo>
                    <a:pt x="87884" y="0"/>
                  </a:lnTo>
                  <a:lnTo>
                    <a:pt x="3464559" y="0"/>
                  </a:lnTo>
                  <a:lnTo>
                    <a:pt x="3498758" y="6909"/>
                  </a:lnTo>
                  <a:lnTo>
                    <a:pt x="3526694" y="25749"/>
                  </a:lnTo>
                  <a:lnTo>
                    <a:pt x="3545534" y="53685"/>
                  </a:lnTo>
                  <a:lnTo>
                    <a:pt x="3552444" y="87884"/>
                  </a:lnTo>
                  <a:lnTo>
                    <a:pt x="3552444" y="439420"/>
                  </a:lnTo>
                  <a:lnTo>
                    <a:pt x="3545534" y="473618"/>
                  </a:lnTo>
                  <a:lnTo>
                    <a:pt x="3526694" y="501554"/>
                  </a:lnTo>
                  <a:lnTo>
                    <a:pt x="3498758" y="520394"/>
                  </a:lnTo>
                  <a:lnTo>
                    <a:pt x="3464559" y="527303"/>
                  </a:lnTo>
                  <a:lnTo>
                    <a:pt x="87884" y="527303"/>
                  </a:lnTo>
                  <a:lnTo>
                    <a:pt x="53685" y="520394"/>
                  </a:lnTo>
                  <a:lnTo>
                    <a:pt x="25749" y="501554"/>
                  </a:lnTo>
                  <a:lnTo>
                    <a:pt x="6909" y="473618"/>
                  </a:lnTo>
                  <a:lnTo>
                    <a:pt x="0" y="439420"/>
                  </a:lnTo>
                  <a:lnTo>
                    <a:pt x="0" y="87884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524883" y="647191"/>
            <a:ext cx="3337560" cy="789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Дошкольная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образовательная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организация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200">
              <a:latin typeface="Arial"/>
              <a:cs typeface="Arial"/>
            </a:endParaRPr>
          </a:p>
          <a:p>
            <a:pPr marL="391160">
              <a:lnSpc>
                <a:spcPct val="100000"/>
              </a:lnSpc>
            </a:pPr>
            <a:r>
              <a:rPr sz="1200" b="1" spc="-10" dirty="0">
                <a:latin typeface="Arial"/>
                <a:cs typeface="Arial"/>
              </a:rPr>
              <a:t>Образовательная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деятельность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30982" y="2147061"/>
            <a:ext cx="2762250" cy="669925"/>
            <a:chOff x="3030982" y="2147061"/>
            <a:chExt cx="2762250" cy="669925"/>
          </a:xfrm>
        </p:grpSpPr>
        <p:sp>
          <p:nvSpPr>
            <p:cNvPr id="21" name="object 21"/>
            <p:cNvSpPr/>
            <p:nvPr/>
          </p:nvSpPr>
          <p:spPr>
            <a:xfrm>
              <a:off x="3037332" y="2153411"/>
              <a:ext cx="2749550" cy="657225"/>
            </a:xfrm>
            <a:custGeom>
              <a:avLst/>
              <a:gdLst/>
              <a:ahLst/>
              <a:cxnLst/>
              <a:rect l="l" t="t" r="r" b="b"/>
              <a:pathLst>
                <a:path w="2749550" h="657225">
                  <a:moveTo>
                    <a:pt x="2639822" y="0"/>
                  </a:moveTo>
                  <a:lnTo>
                    <a:pt x="109474" y="0"/>
                  </a:lnTo>
                  <a:lnTo>
                    <a:pt x="66865" y="8604"/>
                  </a:lnTo>
                  <a:lnTo>
                    <a:pt x="32067" y="32067"/>
                  </a:lnTo>
                  <a:lnTo>
                    <a:pt x="8604" y="66865"/>
                  </a:lnTo>
                  <a:lnTo>
                    <a:pt x="0" y="109474"/>
                  </a:lnTo>
                  <a:lnTo>
                    <a:pt x="0" y="547370"/>
                  </a:lnTo>
                  <a:lnTo>
                    <a:pt x="8604" y="589978"/>
                  </a:lnTo>
                  <a:lnTo>
                    <a:pt x="32067" y="624776"/>
                  </a:lnTo>
                  <a:lnTo>
                    <a:pt x="66865" y="648239"/>
                  </a:lnTo>
                  <a:lnTo>
                    <a:pt x="109474" y="656843"/>
                  </a:lnTo>
                  <a:lnTo>
                    <a:pt x="2639822" y="656843"/>
                  </a:lnTo>
                  <a:lnTo>
                    <a:pt x="2682430" y="648239"/>
                  </a:lnTo>
                  <a:lnTo>
                    <a:pt x="2717228" y="624776"/>
                  </a:lnTo>
                  <a:lnTo>
                    <a:pt x="2740691" y="589978"/>
                  </a:lnTo>
                  <a:lnTo>
                    <a:pt x="2749296" y="547370"/>
                  </a:lnTo>
                  <a:lnTo>
                    <a:pt x="2749296" y="109474"/>
                  </a:lnTo>
                  <a:lnTo>
                    <a:pt x="2740691" y="66865"/>
                  </a:lnTo>
                  <a:lnTo>
                    <a:pt x="2717228" y="32067"/>
                  </a:lnTo>
                  <a:lnTo>
                    <a:pt x="2682430" y="8604"/>
                  </a:lnTo>
                  <a:lnTo>
                    <a:pt x="263982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37332" y="2153411"/>
              <a:ext cx="2749550" cy="657225"/>
            </a:xfrm>
            <a:custGeom>
              <a:avLst/>
              <a:gdLst/>
              <a:ahLst/>
              <a:cxnLst/>
              <a:rect l="l" t="t" r="r" b="b"/>
              <a:pathLst>
                <a:path w="2749550" h="657225">
                  <a:moveTo>
                    <a:pt x="0" y="109474"/>
                  </a:moveTo>
                  <a:lnTo>
                    <a:pt x="8604" y="66865"/>
                  </a:lnTo>
                  <a:lnTo>
                    <a:pt x="32067" y="32067"/>
                  </a:lnTo>
                  <a:lnTo>
                    <a:pt x="66865" y="8604"/>
                  </a:lnTo>
                  <a:lnTo>
                    <a:pt x="109474" y="0"/>
                  </a:lnTo>
                  <a:lnTo>
                    <a:pt x="2639822" y="0"/>
                  </a:lnTo>
                  <a:lnTo>
                    <a:pt x="2682430" y="8604"/>
                  </a:lnTo>
                  <a:lnTo>
                    <a:pt x="2717228" y="32067"/>
                  </a:lnTo>
                  <a:lnTo>
                    <a:pt x="2740691" y="66865"/>
                  </a:lnTo>
                  <a:lnTo>
                    <a:pt x="2749296" y="109474"/>
                  </a:lnTo>
                  <a:lnTo>
                    <a:pt x="2749296" y="547370"/>
                  </a:lnTo>
                  <a:lnTo>
                    <a:pt x="2740691" y="589978"/>
                  </a:lnTo>
                  <a:lnTo>
                    <a:pt x="2717228" y="624776"/>
                  </a:lnTo>
                  <a:lnTo>
                    <a:pt x="2682430" y="648239"/>
                  </a:lnTo>
                  <a:lnTo>
                    <a:pt x="2639822" y="656843"/>
                  </a:lnTo>
                  <a:lnTo>
                    <a:pt x="109474" y="656843"/>
                  </a:lnTo>
                  <a:lnTo>
                    <a:pt x="66865" y="648239"/>
                  </a:lnTo>
                  <a:lnTo>
                    <a:pt x="32067" y="624776"/>
                  </a:lnTo>
                  <a:lnTo>
                    <a:pt x="8604" y="589978"/>
                  </a:lnTo>
                  <a:lnTo>
                    <a:pt x="0" y="547370"/>
                  </a:lnTo>
                  <a:lnTo>
                    <a:pt x="0" y="109474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290061" y="2213864"/>
            <a:ext cx="224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Реализация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ООП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ДО,</a:t>
            </a:r>
            <a:endParaRPr sz="1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АООП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ДО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(соответствие</a:t>
            </a:r>
            <a:r>
              <a:rPr sz="1200" spc="-35" dirty="0">
                <a:latin typeface="Microsoft Sans Serif"/>
                <a:cs typeface="Microsoft Sans Serif"/>
              </a:rPr>
              <a:t> ФГОС </a:t>
            </a:r>
            <a:r>
              <a:rPr sz="1200" spc="-25" dirty="0">
                <a:latin typeface="Microsoft Sans Serif"/>
                <a:cs typeface="Microsoft Sans Serif"/>
              </a:rPr>
              <a:t>ДО+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ФОП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ДО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0" dirty="0">
                <a:latin typeface="Microsoft Sans Serif"/>
                <a:cs typeface="Microsoft Sans Serif"/>
              </a:rPr>
              <a:t>ФАОП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ДО)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662673" y="2025142"/>
            <a:ext cx="3504565" cy="736600"/>
            <a:chOff x="6662673" y="2025142"/>
            <a:chExt cx="3504565" cy="736600"/>
          </a:xfrm>
        </p:grpSpPr>
        <p:sp>
          <p:nvSpPr>
            <p:cNvPr id="25" name="object 25"/>
            <p:cNvSpPr/>
            <p:nvPr/>
          </p:nvSpPr>
          <p:spPr>
            <a:xfrm>
              <a:off x="6669023" y="2031492"/>
              <a:ext cx="3491865" cy="723900"/>
            </a:xfrm>
            <a:custGeom>
              <a:avLst/>
              <a:gdLst/>
              <a:ahLst/>
              <a:cxnLst/>
              <a:rect l="l" t="t" r="r" b="b"/>
              <a:pathLst>
                <a:path w="3491865" h="723900">
                  <a:moveTo>
                    <a:pt x="3370833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75" y="650230"/>
                  </a:lnTo>
                  <a:lnTo>
                    <a:pt x="35321" y="688578"/>
                  </a:lnTo>
                  <a:lnTo>
                    <a:pt x="73669" y="714424"/>
                  </a:lnTo>
                  <a:lnTo>
                    <a:pt x="120650" y="723900"/>
                  </a:lnTo>
                  <a:lnTo>
                    <a:pt x="3370833" y="723900"/>
                  </a:lnTo>
                  <a:lnTo>
                    <a:pt x="3417814" y="714424"/>
                  </a:lnTo>
                  <a:lnTo>
                    <a:pt x="3456162" y="688578"/>
                  </a:lnTo>
                  <a:lnTo>
                    <a:pt x="3482008" y="650230"/>
                  </a:lnTo>
                  <a:lnTo>
                    <a:pt x="3491483" y="603250"/>
                  </a:lnTo>
                  <a:lnTo>
                    <a:pt x="3491483" y="120650"/>
                  </a:lnTo>
                  <a:lnTo>
                    <a:pt x="3482008" y="73669"/>
                  </a:lnTo>
                  <a:lnTo>
                    <a:pt x="3456162" y="35321"/>
                  </a:lnTo>
                  <a:lnTo>
                    <a:pt x="3417814" y="9475"/>
                  </a:lnTo>
                  <a:lnTo>
                    <a:pt x="3370833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669023" y="2031492"/>
              <a:ext cx="3491865" cy="723900"/>
            </a:xfrm>
            <a:custGeom>
              <a:avLst/>
              <a:gdLst/>
              <a:ahLst/>
              <a:cxnLst/>
              <a:rect l="l" t="t" r="r" b="b"/>
              <a:pathLst>
                <a:path w="3491865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3370833" y="0"/>
                  </a:lnTo>
                  <a:lnTo>
                    <a:pt x="3417814" y="9475"/>
                  </a:lnTo>
                  <a:lnTo>
                    <a:pt x="3456162" y="35321"/>
                  </a:lnTo>
                  <a:lnTo>
                    <a:pt x="3482008" y="73669"/>
                  </a:lnTo>
                  <a:lnTo>
                    <a:pt x="3491483" y="120650"/>
                  </a:lnTo>
                  <a:lnTo>
                    <a:pt x="3491483" y="603250"/>
                  </a:lnTo>
                  <a:lnTo>
                    <a:pt x="3482008" y="650230"/>
                  </a:lnTo>
                  <a:lnTo>
                    <a:pt x="3456162" y="688578"/>
                  </a:lnTo>
                  <a:lnTo>
                    <a:pt x="3417814" y="714424"/>
                  </a:lnTo>
                  <a:lnTo>
                    <a:pt x="3370833" y="723900"/>
                  </a:lnTo>
                  <a:lnTo>
                    <a:pt x="120650" y="723900"/>
                  </a:lnTo>
                  <a:lnTo>
                    <a:pt x="73669" y="714424"/>
                  </a:lnTo>
                  <a:lnTo>
                    <a:pt x="35321" y="688578"/>
                  </a:lnTo>
                  <a:lnTo>
                    <a:pt x="9475" y="650230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145528" y="2095957"/>
            <a:ext cx="2539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Реализация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дополнительных</a:t>
            </a:r>
            <a:endParaRPr sz="12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Arial"/>
                <a:cs typeface="Arial"/>
              </a:rPr>
              <a:t>общеразвивающих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программ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(соответствие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социальному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заказу)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76245" y="2912110"/>
            <a:ext cx="1534160" cy="835660"/>
            <a:chOff x="2476245" y="2912110"/>
            <a:chExt cx="1534160" cy="835660"/>
          </a:xfrm>
        </p:grpSpPr>
        <p:sp>
          <p:nvSpPr>
            <p:cNvPr id="29" name="object 29"/>
            <p:cNvSpPr/>
            <p:nvPr/>
          </p:nvSpPr>
          <p:spPr>
            <a:xfrm>
              <a:off x="2482595" y="2918460"/>
              <a:ext cx="1521460" cy="822960"/>
            </a:xfrm>
            <a:custGeom>
              <a:avLst/>
              <a:gdLst/>
              <a:ahLst/>
              <a:cxnLst/>
              <a:rect l="l" t="t" r="r" b="b"/>
              <a:pathLst>
                <a:path w="1521460" h="822960">
                  <a:moveTo>
                    <a:pt x="1383792" y="0"/>
                  </a:moveTo>
                  <a:lnTo>
                    <a:pt x="137160" y="0"/>
                  </a:lnTo>
                  <a:lnTo>
                    <a:pt x="93829" y="6998"/>
                  </a:lnTo>
                  <a:lnTo>
                    <a:pt x="56180" y="26481"/>
                  </a:lnTo>
                  <a:lnTo>
                    <a:pt x="26481" y="56180"/>
                  </a:lnTo>
                  <a:lnTo>
                    <a:pt x="6998" y="93829"/>
                  </a:lnTo>
                  <a:lnTo>
                    <a:pt x="0" y="137160"/>
                  </a:lnTo>
                  <a:lnTo>
                    <a:pt x="0" y="685800"/>
                  </a:lnTo>
                  <a:lnTo>
                    <a:pt x="6998" y="729130"/>
                  </a:lnTo>
                  <a:lnTo>
                    <a:pt x="26481" y="766779"/>
                  </a:lnTo>
                  <a:lnTo>
                    <a:pt x="56180" y="796478"/>
                  </a:lnTo>
                  <a:lnTo>
                    <a:pt x="93829" y="815961"/>
                  </a:lnTo>
                  <a:lnTo>
                    <a:pt x="137160" y="822959"/>
                  </a:lnTo>
                  <a:lnTo>
                    <a:pt x="1383792" y="822959"/>
                  </a:lnTo>
                  <a:lnTo>
                    <a:pt x="1427122" y="815961"/>
                  </a:lnTo>
                  <a:lnTo>
                    <a:pt x="1464771" y="796478"/>
                  </a:lnTo>
                  <a:lnTo>
                    <a:pt x="1494470" y="766779"/>
                  </a:lnTo>
                  <a:lnTo>
                    <a:pt x="1513953" y="729130"/>
                  </a:lnTo>
                  <a:lnTo>
                    <a:pt x="1520952" y="685800"/>
                  </a:lnTo>
                  <a:lnTo>
                    <a:pt x="1520952" y="137160"/>
                  </a:lnTo>
                  <a:lnTo>
                    <a:pt x="1513953" y="93829"/>
                  </a:lnTo>
                  <a:lnTo>
                    <a:pt x="1494470" y="56180"/>
                  </a:lnTo>
                  <a:lnTo>
                    <a:pt x="1464771" y="26481"/>
                  </a:lnTo>
                  <a:lnTo>
                    <a:pt x="1427122" y="6998"/>
                  </a:lnTo>
                  <a:lnTo>
                    <a:pt x="138379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82595" y="2918460"/>
              <a:ext cx="1521460" cy="822960"/>
            </a:xfrm>
            <a:custGeom>
              <a:avLst/>
              <a:gdLst/>
              <a:ahLst/>
              <a:cxnLst/>
              <a:rect l="l" t="t" r="r" b="b"/>
              <a:pathLst>
                <a:path w="1521460" h="822960">
                  <a:moveTo>
                    <a:pt x="0" y="137160"/>
                  </a:moveTo>
                  <a:lnTo>
                    <a:pt x="6998" y="93829"/>
                  </a:lnTo>
                  <a:lnTo>
                    <a:pt x="26481" y="56180"/>
                  </a:lnTo>
                  <a:lnTo>
                    <a:pt x="56180" y="26481"/>
                  </a:lnTo>
                  <a:lnTo>
                    <a:pt x="93829" y="6998"/>
                  </a:lnTo>
                  <a:lnTo>
                    <a:pt x="137160" y="0"/>
                  </a:lnTo>
                  <a:lnTo>
                    <a:pt x="1383792" y="0"/>
                  </a:lnTo>
                  <a:lnTo>
                    <a:pt x="1427122" y="6998"/>
                  </a:lnTo>
                  <a:lnTo>
                    <a:pt x="1464771" y="26481"/>
                  </a:lnTo>
                  <a:lnTo>
                    <a:pt x="1494470" y="56180"/>
                  </a:lnTo>
                  <a:lnTo>
                    <a:pt x="1513953" y="93829"/>
                  </a:lnTo>
                  <a:lnTo>
                    <a:pt x="1520952" y="137160"/>
                  </a:lnTo>
                  <a:lnTo>
                    <a:pt x="1520952" y="685800"/>
                  </a:lnTo>
                  <a:lnTo>
                    <a:pt x="1513953" y="729130"/>
                  </a:lnTo>
                  <a:lnTo>
                    <a:pt x="1494470" y="766779"/>
                  </a:lnTo>
                  <a:lnTo>
                    <a:pt x="1464771" y="796478"/>
                  </a:lnTo>
                  <a:lnTo>
                    <a:pt x="1427122" y="815961"/>
                  </a:lnTo>
                  <a:lnTo>
                    <a:pt x="1383792" y="822959"/>
                  </a:lnTo>
                  <a:lnTo>
                    <a:pt x="137160" y="822959"/>
                  </a:lnTo>
                  <a:lnTo>
                    <a:pt x="93829" y="815961"/>
                  </a:lnTo>
                  <a:lnTo>
                    <a:pt x="56180" y="796478"/>
                  </a:lnTo>
                  <a:lnTo>
                    <a:pt x="26481" y="766779"/>
                  </a:lnTo>
                  <a:lnTo>
                    <a:pt x="6998" y="729130"/>
                  </a:lnTo>
                  <a:lnTo>
                    <a:pt x="0" y="685800"/>
                  </a:lnTo>
                  <a:lnTo>
                    <a:pt x="0" y="137160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2727198" y="3130422"/>
            <a:ext cx="1031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30861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Обязательная часть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289805" y="2930398"/>
            <a:ext cx="1911985" cy="875665"/>
            <a:chOff x="4289805" y="2930398"/>
            <a:chExt cx="1911985" cy="875665"/>
          </a:xfrm>
        </p:grpSpPr>
        <p:sp>
          <p:nvSpPr>
            <p:cNvPr id="33" name="object 33"/>
            <p:cNvSpPr/>
            <p:nvPr/>
          </p:nvSpPr>
          <p:spPr>
            <a:xfrm>
              <a:off x="4296155" y="2936748"/>
              <a:ext cx="1899285" cy="862965"/>
            </a:xfrm>
            <a:custGeom>
              <a:avLst/>
              <a:gdLst/>
              <a:ahLst/>
              <a:cxnLst/>
              <a:rect l="l" t="t" r="r" b="b"/>
              <a:pathLst>
                <a:path w="1899285" h="862964">
                  <a:moveTo>
                    <a:pt x="1755140" y="0"/>
                  </a:moveTo>
                  <a:lnTo>
                    <a:pt x="143764" y="0"/>
                  </a:lnTo>
                  <a:lnTo>
                    <a:pt x="98332" y="7331"/>
                  </a:lnTo>
                  <a:lnTo>
                    <a:pt x="58869" y="27744"/>
                  </a:lnTo>
                  <a:lnTo>
                    <a:pt x="27744" y="58869"/>
                  </a:lnTo>
                  <a:lnTo>
                    <a:pt x="7331" y="98332"/>
                  </a:lnTo>
                  <a:lnTo>
                    <a:pt x="0" y="143763"/>
                  </a:lnTo>
                  <a:lnTo>
                    <a:pt x="0" y="718819"/>
                  </a:lnTo>
                  <a:lnTo>
                    <a:pt x="7331" y="764251"/>
                  </a:lnTo>
                  <a:lnTo>
                    <a:pt x="27744" y="803714"/>
                  </a:lnTo>
                  <a:lnTo>
                    <a:pt x="58869" y="834839"/>
                  </a:lnTo>
                  <a:lnTo>
                    <a:pt x="98332" y="855252"/>
                  </a:lnTo>
                  <a:lnTo>
                    <a:pt x="143764" y="862583"/>
                  </a:lnTo>
                  <a:lnTo>
                    <a:pt x="1755140" y="862583"/>
                  </a:lnTo>
                  <a:lnTo>
                    <a:pt x="1800571" y="855252"/>
                  </a:lnTo>
                  <a:lnTo>
                    <a:pt x="1840034" y="834839"/>
                  </a:lnTo>
                  <a:lnTo>
                    <a:pt x="1871159" y="803714"/>
                  </a:lnTo>
                  <a:lnTo>
                    <a:pt x="1891572" y="764251"/>
                  </a:lnTo>
                  <a:lnTo>
                    <a:pt x="1898904" y="718819"/>
                  </a:lnTo>
                  <a:lnTo>
                    <a:pt x="1898904" y="143763"/>
                  </a:lnTo>
                  <a:lnTo>
                    <a:pt x="1891572" y="98332"/>
                  </a:lnTo>
                  <a:lnTo>
                    <a:pt x="1871159" y="58869"/>
                  </a:lnTo>
                  <a:lnTo>
                    <a:pt x="1840034" y="27744"/>
                  </a:lnTo>
                  <a:lnTo>
                    <a:pt x="1800571" y="7331"/>
                  </a:lnTo>
                  <a:lnTo>
                    <a:pt x="175514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296155" y="2936748"/>
              <a:ext cx="1899285" cy="862965"/>
            </a:xfrm>
            <a:custGeom>
              <a:avLst/>
              <a:gdLst/>
              <a:ahLst/>
              <a:cxnLst/>
              <a:rect l="l" t="t" r="r" b="b"/>
              <a:pathLst>
                <a:path w="1899285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4" y="0"/>
                  </a:lnTo>
                  <a:lnTo>
                    <a:pt x="1755140" y="0"/>
                  </a:lnTo>
                  <a:lnTo>
                    <a:pt x="1800571" y="7331"/>
                  </a:lnTo>
                  <a:lnTo>
                    <a:pt x="1840034" y="27744"/>
                  </a:lnTo>
                  <a:lnTo>
                    <a:pt x="1871159" y="58869"/>
                  </a:lnTo>
                  <a:lnTo>
                    <a:pt x="1891572" y="98332"/>
                  </a:lnTo>
                  <a:lnTo>
                    <a:pt x="1898904" y="143763"/>
                  </a:lnTo>
                  <a:lnTo>
                    <a:pt x="1898904" y="718819"/>
                  </a:lnTo>
                  <a:lnTo>
                    <a:pt x="1891572" y="764251"/>
                  </a:lnTo>
                  <a:lnTo>
                    <a:pt x="1871159" y="803714"/>
                  </a:lnTo>
                  <a:lnTo>
                    <a:pt x="1840034" y="834839"/>
                  </a:lnTo>
                  <a:lnTo>
                    <a:pt x="1800571" y="855252"/>
                  </a:lnTo>
                  <a:lnTo>
                    <a:pt x="1755140" y="862583"/>
                  </a:lnTo>
                  <a:lnTo>
                    <a:pt x="143764" y="862583"/>
                  </a:lnTo>
                  <a:lnTo>
                    <a:pt x="98332" y="855252"/>
                  </a:lnTo>
                  <a:lnTo>
                    <a:pt x="58869" y="834839"/>
                  </a:lnTo>
                  <a:lnTo>
                    <a:pt x="27744" y="803714"/>
                  </a:lnTo>
                  <a:lnTo>
                    <a:pt x="7331" y="764251"/>
                  </a:lnTo>
                  <a:lnTo>
                    <a:pt x="0" y="718819"/>
                  </a:lnTo>
                  <a:lnTo>
                    <a:pt x="0" y="143763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482846" y="3008121"/>
            <a:ext cx="15227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Часть,</a:t>
            </a:r>
            <a:r>
              <a:rPr sz="1200" spc="-5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формируемая участниками образовательных отношений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521966" y="3904234"/>
            <a:ext cx="1374140" cy="677545"/>
            <a:chOff x="2521966" y="3904234"/>
            <a:chExt cx="1374140" cy="677545"/>
          </a:xfrm>
        </p:grpSpPr>
        <p:sp>
          <p:nvSpPr>
            <p:cNvPr id="37" name="object 37"/>
            <p:cNvSpPr/>
            <p:nvPr/>
          </p:nvSpPr>
          <p:spPr>
            <a:xfrm>
              <a:off x="2528316" y="3910584"/>
              <a:ext cx="1361440" cy="664845"/>
            </a:xfrm>
            <a:custGeom>
              <a:avLst/>
              <a:gdLst/>
              <a:ahLst/>
              <a:cxnLst/>
              <a:rect l="l" t="t" r="r" b="b"/>
              <a:pathLst>
                <a:path w="1361439" h="664845">
                  <a:moveTo>
                    <a:pt x="1250187" y="0"/>
                  </a:moveTo>
                  <a:lnTo>
                    <a:pt x="110743" y="0"/>
                  </a:lnTo>
                  <a:lnTo>
                    <a:pt x="67615" y="8695"/>
                  </a:lnTo>
                  <a:lnTo>
                    <a:pt x="32416" y="32416"/>
                  </a:lnTo>
                  <a:lnTo>
                    <a:pt x="8695" y="67615"/>
                  </a:lnTo>
                  <a:lnTo>
                    <a:pt x="0" y="110744"/>
                  </a:lnTo>
                  <a:lnTo>
                    <a:pt x="0" y="553720"/>
                  </a:lnTo>
                  <a:lnTo>
                    <a:pt x="8695" y="596848"/>
                  </a:lnTo>
                  <a:lnTo>
                    <a:pt x="32416" y="632047"/>
                  </a:lnTo>
                  <a:lnTo>
                    <a:pt x="67615" y="655768"/>
                  </a:lnTo>
                  <a:lnTo>
                    <a:pt x="110743" y="664464"/>
                  </a:lnTo>
                  <a:lnTo>
                    <a:pt x="1250187" y="664464"/>
                  </a:lnTo>
                  <a:lnTo>
                    <a:pt x="1293316" y="655768"/>
                  </a:lnTo>
                  <a:lnTo>
                    <a:pt x="1328515" y="632047"/>
                  </a:lnTo>
                  <a:lnTo>
                    <a:pt x="1352236" y="596848"/>
                  </a:lnTo>
                  <a:lnTo>
                    <a:pt x="1360932" y="553720"/>
                  </a:lnTo>
                  <a:lnTo>
                    <a:pt x="1360932" y="110744"/>
                  </a:lnTo>
                  <a:lnTo>
                    <a:pt x="1352236" y="67615"/>
                  </a:lnTo>
                  <a:lnTo>
                    <a:pt x="1328515" y="32416"/>
                  </a:lnTo>
                  <a:lnTo>
                    <a:pt x="1293316" y="8695"/>
                  </a:lnTo>
                  <a:lnTo>
                    <a:pt x="125018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528316" y="3910584"/>
              <a:ext cx="1361440" cy="664845"/>
            </a:xfrm>
            <a:custGeom>
              <a:avLst/>
              <a:gdLst/>
              <a:ahLst/>
              <a:cxnLst/>
              <a:rect l="l" t="t" r="r" b="b"/>
              <a:pathLst>
                <a:path w="1361439" h="664845">
                  <a:moveTo>
                    <a:pt x="0" y="110744"/>
                  </a:moveTo>
                  <a:lnTo>
                    <a:pt x="8695" y="67615"/>
                  </a:lnTo>
                  <a:lnTo>
                    <a:pt x="32416" y="32416"/>
                  </a:lnTo>
                  <a:lnTo>
                    <a:pt x="67615" y="8695"/>
                  </a:lnTo>
                  <a:lnTo>
                    <a:pt x="110743" y="0"/>
                  </a:lnTo>
                  <a:lnTo>
                    <a:pt x="1250187" y="0"/>
                  </a:lnTo>
                  <a:lnTo>
                    <a:pt x="1293316" y="8695"/>
                  </a:lnTo>
                  <a:lnTo>
                    <a:pt x="1328515" y="32416"/>
                  </a:lnTo>
                  <a:lnTo>
                    <a:pt x="1352236" y="67615"/>
                  </a:lnTo>
                  <a:lnTo>
                    <a:pt x="1360932" y="110744"/>
                  </a:lnTo>
                  <a:lnTo>
                    <a:pt x="1360932" y="553720"/>
                  </a:lnTo>
                  <a:lnTo>
                    <a:pt x="1352236" y="596848"/>
                  </a:lnTo>
                  <a:lnTo>
                    <a:pt x="1328515" y="632047"/>
                  </a:lnTo>
                  <a:lnTo>
                    <a:pt x="1293316" y="655768"/>
                  </a:lnTo>
                  <a:lnTo>
                    <a:pt x="1250187" y="664464"/>
                  </a:lnTo>
                  <a:lnTo>
                    <a:pt x="110743" y="664464"/>
                  </a:lnTo>
                  <a:lnTo>
                    <a:pt x="67615" y="655768"/>
                  </a:lnTo>
                  <a:lnTo>
                    <a:pt x="32416" y="632047"/>
                  </a:lnTo>
                  <a:lnTo>
                    <a:pt x="8695" y="596848"/>
                  </a:lnTo>
                  <a:lnTo>
                    <a:pt x="0" y="553720"/>
                  </a:lnTo>
                  <a:lnTo>
                    <a:pt x="0" y="110744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843910" y="4043553"/>
            <a:ext cx="728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latin typeface="Microsoft Sans Serif"/>
                <a:cs typeface="Microsoft Sans Serif"/>
              </a:rPr>
              <a:t>ФОП</a:t>
            </a:r>
            <a:r>
              <a:rPr sz="1200" spc="-6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ДО, </a:t>
            </a:r>
            <a:r>
              <a:rPr sz="1200" spc="-40" dirty="0">
                <a:latin typeface="Microsoft Sans Serif"/>
                <a:cs typeface="Microsoft Sans Serif"/>
              </a:rPr>
              <a:t>ФАОП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75" dirty="0">
                <a:latin typeface="Microsoft Sans Serif"/>
                <a:cs typeface="Microsoft Sans Serif"/>
              </a:rPr>
              <a:t>ДО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221226" y="3942334"/>
            <a:ext cx="2131060" cy="642620"/>
            <a:chOff x="4221226" y="3942334"/>
            <a:chExt cx="2131060" cy="642620"/>
          </a:xfrm>
        </p:grpSpPr>
        <p:sp>
          <p:nvSpPr>
            <p:cNvPr id="41" name="object 41"/>
            <p:cNvSpPr/>
            <p:nvPr/>
          </p:nvSpPr>
          <p:spPr>
            <a:xfrm>
              <a:off x="4227576" y="3948684"/>
              <a:ext cx="2118360" cy="629920"/>
            </a:xfrm>
            <a:custGeom>
              <a:avLst/>
              <a:gdLst/>
              <a:ahLst/>
              <a:cxnLst/>
              <a:rect l="l" t="t" r="r" b="b"/>
              <a:pathLst>
                <a:path w="2118360" h="629920">
                  <a:moveTo>
                    <a:pt x="2013458" y="0"/>
                  </a:moveTo>
                  <a:lnTo>
                    <a:pt x="104901" y="0"/>
                  </a:lnTo>
                  <a:lnTo>
                    <a:pt x="64079" y="8247"/>
                  </a:lnTo>
                  <a:lnTo>
                    <a:pt x="30734" y="30734"/>
                  </a:lnTo>
                  <a:lnTo>
                    <a:pt x="8247" y="64079"/>
                  </a:lnTo>
                  <a:lnTo>
                    <a:pt x="0" y="104902"/>
                  </a:lnTo>
                  <a:lnTo>
                    <a:pt x="0" y="524510"/>
                  </a:lnTo>
                  <a:lnTo>
                    <a:pt x="8247" y="565332"/>
                  </a:lnTo>
                  <a:lnTo>
                    <a:pt x="30733" y="598678"/>
                  </a:lnTo>
                  <a:lnTo>
                    <a:pt x="64079" y="621164"/>
                  </a:lnTo>
                  <a:lnTo>
                    <a:pt x="104901" y="629412"/>
                  </a:lnTo>
                  <a:lnTo>
                    <a:pt x="2013458" y="629412"/>
                  </a:lnTo>
                  <a:lnTo>
                    <a:pt x="2054280" y="621164"/>
                  </a:lnTo>
                  <a:lnTo>
                    <a:pt x="2087626" y="598678"/>
                  </a:lnTo>
                  <a:lnTo>
                    <a:pt x="2110112" y="565332"/>
                  </a:lnTo>
                  <a:lnTo>
                    <a:pt x="2118360" y="524510"/>
                  </a:lnTo>
                  <a:lnTo>
                    <a:pt x="2118360" y="104902"/>
                  </a:lnTo>
                  <a:lnTo>
                    <a:pt x="2110112" y="64079"/>
                  </a:lnTo>
                  <a:lnTo>
                    <a:pt x="2087626" y="30734"/>
                  </a:lnTo>
                  <a:lnTo>
                    <a:pt x="2054280" y="8247"/>
                  </a:lnTo>
                  <a:lnTo>
                    <a:pt x="2013458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27576" y="3948684"/>
              <a:ext cx="2118360" cy="629920"/>
            </a:xfrm>
            <a:custGeom>
              <a:avLst/>
              <a:gdLst/>
              <a:ahLst/>
              <a:cxnLst/>
              <a:rect l="l" t="t" r="r" b="b"/>
              <a:pathLst>
                <a:path w="2118360" h="629920">
                  <a:moveTo>
                    <a:pt x="0" y="104902"/>
                  </a:moveTo>
                  <a:lnTo>
                    <a:pt x="8247" y="64079"/>
                  </a:lnTo>
                  <a:lnTo>
                    <a:pt x="30734" y="30734"/>
                  </a:lnTo>
                  <a:lnTo>
                    <a:pt x="64079" y="8247"/>
                  </a:lnTo>
                  <a:lnTo>
                    <a:pt x="104901" y="0"/>
                  </a:lnTo>
                  <a:lnTo>
                    <a:pt x="2013458" y="0"/>
                  </a:lnTo>
                  <a:lnTo>
                    <a:pt x="2054280" y="8247"/>
                  </a:lnTo>
                  <a:lnTo>
                    <a:pt x="2087626" y="30734"/>
                  </a:lnTo>
                  <a:lnTo>
                    <a:pt x="2110112" y="64079"/>
                  </a:lnTo>
                  <a:lnTo>
                    <a:pt x="2118360" y="104902"/>
                  </a:lnTo>
                  <a:lnTo>
                    <a:pt x="2118360" y="524510"/>
                  </a:lnTo>
                  <a:lnTo>
                    <a:pt x="2110112" y="565332"/>
                  </a:lnTo>
                  <a:lnTo>
                    <a:pt x="2087626" y="598678"/>
                  </a:lnTo>
                  <a:lnTo>
                    <a:pt x="2054280" y="621164"/>
                  </a:lnTo>
                  <a:lnTo>
                    <a:pt x="2013458" y="629412"/>
                  </a:lnTo>
                  <a:lnTo>
                    <a:pt x="104901" y="629412"/>
                  </a:lnTo>
                  <a:lnTo>
                    <a:pt x="64079" y="621164"/>
                  </a:lnTo>
                  <a:lnTo>
                    <a:pt x="30733" y="598678"/>
                  </a:lnTo>
                  <a:lnTo>
                    <a:pt x="8247" y="565332"/>
                  </a:lnTo>
                  <a:lnTo>
                    <a:pt x="0" y="524510"/>
                  </a:lnTo>
                  <a:lnTo>
                    <a:pt x="0" y="104902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391025" y="4007942"/>
            <a:ext cx="17900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Microsoft Sans Serif"/>
                <a:cs typeface="Microsoft Sans Serif"/>
              </a:rPr>
              <a:t>Комплекс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региональных, </a:t>
            </a:r>
            <a:r>
              <a:rPr sz="1200" dirty="0">
                <a:latin typeface="Microsoft Sans Serif"/>
                <a:cs typeface="Microsoft Sans Serif"/>
              </a:rPr>
              <a:t>парциальных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программ, проектов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пр.</a:t>
            </a:r>
            <a:endParaRPr sz="1200" dirty="0">
              <a:latin typeface="Microsoft Sans Serif"/>
              <a:cs typeface="Microsoft Sans Serif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662673" y="2930398"/>
            <a:ext cx="1724660" cy="746125"/>
            <a:chOff x="6662673" y="2930398"/>
            <a:chExt cx="1724660" cy="746125"/>
          </a:xfrm>
        </p:grpSpPr>
        <p:sp>
          <p:nvSpPr>
            <p:cNvPr id="45" name="object 45"/>
            <p:cNvSpPr/>
            <p:nvPr/>
          </p:nvSpPr>
          <p:spPr>
            <a:xfrm>
              <a:off x="6669023" y="2936748"/>
              <a:ext cx="1711960" cy="733425"/>
            </a:xfrm>
            <a:custGeom>
              <a:avLst/>
              <a:gdLst/>
              <a:ahLst/>
              <a:cxnLst/>
              <a:rect l="l" t="t" r="r" b="b"/>
              <a:pathLst>
                <a:path w="1711959" h="733425">
                  <a:moveTo>
                    <a:pt x="1589277" y="0"/>
                  </a:moveTo>
                  <a:lnTo>
                    <a:pt x="122174" y="0"/>
                  </a:lnTo>
                  <a:lnTo>
                    <a:pt x="74634" y="9606"/>
                  </a:lnTo>
                  <a:lnTo>
                    <a:pt x="35798" y="35798"/>
                  </a:lnTo>
                  <a:lnTo>
                    <a:pt x="9606" y="74634"/>
                  </a:lnTo>
                  <a:lnTo>
                    <a:pt x="0" y="122174"/>
                  </a:lnTo>
                  <a:lnTo>
                    <a:pt x="0" y="610869"/>
                  </a:lnTo>
                  <a:lnTo>
                    <a:pt x="9606" y="658409"/>
                  </a:lnTo>
                  <a:lnTo>
                    <a:pt x="35798" y="697245"/>
                  </a:lnTo>
                  <a:lnTo>
                    <a:pt x="74634" y="723437"/>
                  </a:lnTo>
                  <a:lnTo>
                    <a:pt x="122174" y="733044"/>
                  </a:lnTo>
                  <a:lnTo>
                    <a:pt x="1589277" y="733044"/>
                  </a:lnTo>
                  <a:lnTo>
                    <a:pt x="1636817" y="723437"/>
                  </a:lnTo>
                  <a:lnTo>
                    <a:pt x="1675653" y="697245"/>
                  </a:lnTo>
                  <a:lnTo>
                    <a:pt x="1701845" y="658409"/>
                  </a:lnTo>
                  <a:lnTo>
                    <a:pt x="1711452" y="610869"/>
                  </a:lnTo>
                  <a:lnTo>
                    <a:pt x="1711452" y="122174"/>
                  </a:lnTo>
                  <a:lnTo>
                    <a:pt x="1701845" y="74634"/>
                  </a:lnTo>
                  <a:lnTo>
                    <a:pt x="1675653" y="35798"/>
                  </a:lnTo>
                  <a:lnTo>
                    <a:pt x="1636817" y="9606"/>
                  </a:lnTo>
                  <a:lnTo>
                    <a:pt x="1589277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69023" y="2936748"/>
              <a:ext cx="1711960" cy="733425"/>
            </a:xfrm>
            <a:custGeom>
              <a:avLst/>
              <a:gdLst/>
              <a:ahLst/>
              <a:cxnLst/>
              <a:rect l="l" t="t" r="r" b="b"/>
              <a:pathLst>
                <a:path w="1711959" h="733425">
                  <a:moveTo>
                    <a:pt x="0" y="122174"/>
                  </a:moveTo>
                  <a:lnTo>
                    <a:pt x="9606" y="74634"/>
                  </a:lnTo>
                  <a:lnTo>
                    <a:pt x="35798" y="35798"/>
                  </a:lnTo>
                  <a:lnTo>
                    <a:pt x="74634" y="9606"/>
                  </a:lnTo>
                  <a:lnTo>
                    <a:pt x="122174" y="0"/>
                  </a:lnTo>
                  <a:lnTo>
                    <a:pt x="1589277" y="0"/>
                  </a:lnTo>
                  <a:lnTo>
                    <a:pt x="1636817" y="9606"/>
                  </a:lnTo>
                  <a:lnTo>
                    <a:pt x="1675653" y="35798"/>
                  </a:lnTo>
                  <a:lnTo>
                    <a:pt x="1701845" y="74634"/>
                  </a:lnTo>
                  <a:lnTo>
                    <a:pt x="1711452" y="122174"/>
                  </a:lnTo>
                  <a:lnTo>
                    <a:pt x="1711452" y="610869"/>
                  </a:lnTo>
                  <a:lnTo>
                    <a:pt x="1701845" y="658409"/>
                  </a:lnTo>
                  <a:lnTo>
                    <a:pt x="1675653" y="697245"/>
                  </a:lnTo>
                  <a:lnTo>
                    <a:pt x="1636817" y="723437"/>
                  </a:lnTo>
                  <a:lnTo>
                    <a:pt x="1589277" y="733044"/>
                  </a:lnTo>
                  <a:lnTo>
                    <a:pt x="122174" y="733044"/>
                  </a:lnTo>
                  <a:lnTo>
                    <a:pt x="74634" y="723437"/>
                  </a:lnTo>
                  <a:lnTo>
                    <a:pt x="35798" y="697245"/>
                  </a:lnTo>
                  <a:lnTo>
                    <a:pt x="9606" y="658409"/>
                  </a:lnTo>
                  <a:lnTo>
                    <a:pt x="0" y="610869"/>
                  </a:lnTo>
                  <a:lnTo>
                    <a:pt x="0" y="122174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888860" y="3001466"/>
            <a:ext cx="1272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Платные </a:t>
            </a:r>
            <a:r>
              <a:rPr sz="1200" spc="-20" dirty="0">
                <a:latin typeface="Microsoft Sans Serif"/>
                <a:cs typeface="Microsoft Sans Serif"/>
              </a:rPr>
              <a:t>образовательные </a:t>
            </a:r>
            <a:r>
              <a:rPr sz="1200" spc="-10" dirty="0">
                <a:latin typeface="Microsoft Sans Serif"/>
                <a:cs typeface="Microsoft Sans Serif"/>
              </a:rPr>
              <a:t>услуги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8713978" y="2930398"/>
            <a:ext cx="1452880" cy="746125"/>
            <a:chOff x="8713978" y="2930398"/>
            <a:chExt cx="1452880" cy="746125"/>
          </a:xfrm>
        </p:grpSpPr>
        <p:sp>
          <p:nvSpPr>
            <p:cNvPr id="49" name="object 49"/>
            <p:cNvSpPr/>
            <p:nvPr/>
          </p:nvSpPr>
          <p:spPr>
            <a:xfrm>
              <a:off x="8720328" y="2936748"/>
              <a:ext cx="1440180" cy="733425"/>
            </a:xfrm>
            <a:custGeom>
              <a:avLst/>
              <a:gdLst/>
              <a:ahLst/>
              <a:cxnLst/>
              <a:rect l="l" t="t" r="r" b="b"/>
              <a:pathLst>
                <a:path w="1440179" h="733425">
                  <a:moveTo>
                    <a:pt x="1318005" y="0"/>
                  </a:moveTo>
                  <a:lnTo>
                    <a:pt x="122174" y="0"/>
                  </a:lnTo>
                  <a:lnTo>
                    <a:pt x="74634" y="9606"/>
                  </a:lnTo>
                  <a:lnTo>
                    <a:pt x="35798" y="35798"/>
                  </a:lnTo>
                  <a:lnTo>
                    <a:pt x="9606" y="74634"/>
                  </a:lnTo>
                  <a:lnTo>
                    <a:pt x="0" y="122174"/>
                  </a:lnTo>
                  <a:lnTo>
                    <a:pt x="0" y="610869"/>
                  </a:lnTo>
                  <a:lnTo>
                    <a:pt x="9606" y="658409"/>
                  </a:lnTo>
                  <a:lnTo>
                    <a:pt x="35798" y="697245"/>
                  </a:lnTo>
                  <a:lnTo>
                    <a:pt x="74634" y="723437"/>
                  </a:lnTo>
                  <a:lnTo>
                    <a:pt x="122174" y="733044"/>
                  </a:lnTo>
                  <a:lnTo>
                    <a:pt x="1318005" y="733044"/>
                  </a:lnTo>
                  <a:lnTo>
                    <a:pt x="1365545" y="723437"/>
                  </a:lnTo>
                  <a:lnTo>
                    <a:pt x="1404381" y="697245"/>
                  </a:lnTo>
                  <a:lnTo>
                    <a:pt x="1430573" y="658409"/>
                  </a:lnTo>
                  <a:lnTo>
                    <a:pt x="1440179" y="610869"/>
                  </a:lnTo>
                  <a:lnTo>
                    <a:pt x="1440179" y="122174"/>
                  </a:lnTo>
                  <a:lnTo>
                    <a:pt x="1430573" y="74634"/>
                  </a:lnTo>
                  <a:lnTo>
                    <a:pt x="1404381" y="35798"/>
                  </a:lnTo>
                  <a:lnTo>
                    <a:pt x="1365545" y="9606"/>
                  </a:lnTo>
                  <a:lnTo>
                    <a:pt x="1318005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720328" y="2936748"/>
              <a:ext cx="1440180" cy="733425"/>
            </a:xfrm>
            <a:custGeom>
              <a:avLst/>
              <a:gdLst/>
              <a:ahLst/>
              <a:cxnLst/>
              <a:rect l="l" t="t" r="r" b="b"/>
              <a:pathLst>
                <a:path w="1440179" h="733425">
                  <a:moveTo>
                    <a:pt x="0" y="122174"/>
                  </a:moveTo>
                  <a:lnTo>
                    <a:pt x="9606" y="74634"/>
                  </a:lnTo>
                  <a:lnTo>
                    <a:pt x="35798" y="35798"/>
                  </a:lnTo>
                  <a:lnTo>
                    <a:pt x="74634" y="9606"/>
                  </a:lnTo>
                  <a:lnTo>
                    <a:pt x="122174" y="0"/>
                  </a:lnTo>
                  <a:lnTo>
                    <a:pt x="1318005" y="0"/>
                  </a:lnTo>
                  <a:lnTo>
                    <a:pt x="1365545" y="9606"/>
                  </a:lnTo>
                  <a:lnTo>
                    <a:pt x="1404381" y="35798"/>
                  </a:lnTo>
                  <a:lnTo>
                    <a:pt x="1430573" y="74634"/>
                  </a:lnTo>
                  <a:lnTo>
                    <a:pt x="1440179" y="122174"/>
                  </a:lnTo>
                  <a:lnTo>
                    <a:pt x="1440179" y="610869"/>
                  </a:lnTo>
                  <a:lnTo>
                    <a:pt x="1430573" y="658409"/>
                  </a:lnTo>
                  <a:lnTo>
                    <a:pt x="1404381" y="697245"/>
                  </a:lnTo>
                  <a:lnTo>
                    <a:pt x="1365545" y="723437"/>
                  </a:lnTo>
                  <a:lnTo>
                    <a:pt x="1318005" y="733044"/>
                  </a:lnTo>
                  <a:lnTo>
                    <a:pt x="122174" y="733044"/>
                  </a:lnTo>
                  <a:lnTo>
                    <a:pt x="74634" y="723437"/>
                  </a:lnTo>
                  <a:lnTo>
                    <a:pt x="35798" y="697245"/>
                  </a:lnTo>
                  <a:lnTo>
                    <a:pt x="9606" y="658409"/>
                  </a:lnTo>
                  <a:lnTo>
                    <a:pt x="0" y="610869"/>
                  </a:lnTo>
                  <a:lnTo>
                    <a:pt x="0" y="122174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8958453" y="3104134"/>
            <a:ext cx="965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Детские объединения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521966" y="4747005"/>
            <a:ext cx="7030720" cy="358775"/>
            <a:chOff x="2521966" y="4747005"/>
            <a:chExt cx="7030720" cy="358775"/>
          </a:xfrm>
        </p:grpSpPr>
        <p:sp>
          <p:nvSpPr>
            <p:cNvPr id="53" name="object 53"/>
            <p:cNvSpPr/>
            <p:nvPr/>
          </p:nvSpPr>
          <p:spPr>
            <a:xfrm>
              <a:off x="2528316" y="4753355"/>
              <a:ext cx="7018020" cy="346075"/>
            </a:xfrm>
            <a:custGeom>
              <a:avLst/>
              <a:gdLst/>
              <a:ahLst/>
              <a:cxnLst/>
              <a:rect l="l" t="t" r="r" b="b"/>
              <a:pathLst>
                <a:path w="7018020" h="346075">
                  <a:moveTo>
                    <a:pt x="6960361" y="0"/>
                  </a:moveTo>
                  <a:lnTo>
                    <a:pt x="57657" y="0"/>
                  </a:lnTo>
                  <a:lnTo>
                    <a:pt x="35200" y="4526"/>
                  </a:lnTo>
                  <a:lnTo>
                    <a:pt x="16875" y="16875"/>
                  </a:lnTo>
                  <a:lnTo>
                    <a:pt x="4526" y="35200"/>
                  </a:lnTo>
                  <a:lnTo>
                    <a:pt x="0" y="57658"/>
                  </a:lnTo>
                  <a:lnTo>
                    <a:pt x="0" y="288290"/>
                  </a:lnTo>
                  <a:lnTo>
                    <a:pt x="4526" y="310747"/>
                  </a:lnTo>
                  <a:lnTo>
                    <a:pt x="16875" y="329072"/>
                  </a:lnTo>
                  <a:lnTo>
                    <a:pt x="35200" y="341421"/>
                  </a:lnTo>
                  <a:lnTo>
                    <a:pt x="57657" y="345948"/>
                  </a:lnTo>
                  <a:lnTo>
                    <a:pt x="6960361" y="345948"/>
                  </a:lnTo>
                  <a:lnTo>
                    <a:pt x="6982819" y="341421"/>
                  </a:lnTo>
                  <a:lnTo>
                    <a:pt x="7001144" y="329072"/>
                  </a:lnTo>
                  <a:lnTo>
                    <a:pt x="7013493" y="310747"/>
                  </a:lnTo>
                  <a:lnTo>
                    <a:pt x="7018019" y="288290"/>
                  </a:lnTo>
                  <a:lnTo>
                    <a:pt x="7018019" y="57658"/>
                  </a:lnTo>
                  <a:lnTo>
                    <a:pt x="7013493" y="35200"/>
                  </a:lnTo>
                  <a:lnTo>
                    <a:pt x="7001144" y="16875"/>
                  </a:lnTo>
                  <a:lnTo>
                    <a:pt x="6982819" y="4526"/>
                  </a:lnTo>
                  <a:lnTo>
                    <a:pt x="6960361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28316" y="4753355"/>
              <a:ext cx="7018020" cy="346075"/>
            </a:xfrm>
            <a:custGeom>
              <a:avLst/>
              <a:gdLst/>
              <a:ahLst/>
              <a:cxnLst/>
              <a:rect l="l" t="t" r="r" b="b"/>
              <a:pathLst>
                <a:path w="7018020" h="346075">
                  <a:moveTo>
                    <a:pt x="0" y="57658"/>
                  </a:moveTo>
                  <a:lnTo>
                    <a:pt x="4526" y="35200"/>
                  </a:lnTo>
                  <a:lnTo>
                    <a:pt x="16875" y="16875"/>
                  </a:lnTo>
                  <a:lnTo>
                    <a:pt x="35200" y="4526"/>
                  </a:lnTo>
                  <a:lnTo>
                    <a:pt x="57657" y="0"/>
                  </a:lnTo>
                  <a:lnTo>
                    <a:pt x="6960361" y="0"/>
                  </a:lnTo>
                  <a:lnTo>
                    <a:pt x="6982819" y="4526"/>
                  </a:lnTo>
                  <a:lnTo>
                    <a:pt x="7001144" y="16875"/>
                  </a:lnTo>
                  <a:lnTo>
                    <a:pt x="7013493" y="35200"/>
                  </a:lnTo>
                  <a:lnTo>
                    <a:pt x="7018019" y="57658"/>
                  </a:lnTo>
                  <a:lnTo>
                    <a:pt x="7018019" y="288290"/>
                  </a:lnTo>
                  <a:lnTo>
                    <a:pt x="7013493" y="310747"/>
                  </a:lnTo>
                  <a:lnTo>
                    <a:pt x="7001144" y="329072"/>
                  </a:lnTo>
                  <a:lnTo>
                    <a:pt x="6982819" y="341421"/>
                  </a:lnTo>
                  <a:lnTo>
                    <a:pt x="6960361" y="345948"/>
                  </a:lnTo>
                  <a:lnTo>
                    <a:pt x="57657" y="345948"/>
                  </a:lnTo>
                  <a:lnTo>
                    <a:pt x="35200" y="341421"/>
                  </a:lnTo>
                  <a:lnTo>
                    <a:pt x="16875" y="329072"/>
                  </a:lnTo>
                  <a:lnTo>
                    <a:pt x="4526" y="310747"/>
                  </a:lnTo>
                  <a:lnTo>
                    <a:pt x="0" y="288290"/>
                  </a:lnTo>
                  <a:lnTo>
                    <a:pt x="0" y="57658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536675" y="4799457"/>
            <a:ext cx="700150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Участники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образовательных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отношений..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676400" y="5224271"/>
            <a:ext cx="1754505" cy="368935"/>
            <a:chOff x="1676400" y="5224271"/>
            <a:chExt cx="1754505" cy="368935"/>
          </a:xfrm>
        </p:grpSpPr>
        <p:sp>
          <p:nvSpPr>
            <p:cNvPr id="57" name="object 57"/>
            <p:cNvSpPr/>
            <p:nvPr/>
          </p:nvSpPr>
          <p:spPr>
            <a:xfrm>
              <a:off x="1682495" y="5230367"/>
              <a:ext cx="1742439" cy="356870"/>
            </a:xfrm>
            <a:custGeom>
              <a:avLst/>
              <a:gdLst/>
              <a:ahLst/>
              <a:cxnLst/>
              <a:rect l="l" t="t" r="r" b="b"/>
              <a:pathLst>
                <a:path w="1742439" h="356870">
                  <a:moveTo>
                    <a:pt x="1682495" y="0"/>
                  </a:moveTo>
                  <a:lnTo>
                    <a:pt x="59436" y="0"/>
                  </a:lnTo>
                  <a:lnTo>
                    <a:pt x="36325" y="4679"/>
                  </a:lnTo>
                  <a:lnTo>
                    <a:pt x="17430" y="17430"/>
                  </a:lnTo>
                  <a:lnTo>
                    <a:pt x="4679" y="36325"/>
                  </a:lnTo>
                  <a:lnTo>
                    <a:pt x="0" y="59435"/>
                  </a:lnTo>
                  <a:lnTo>
                    <a:pt x="0" y="297179"/>
                  </a:lnTo>
                  <a:lnTo>
                    <a:pt x="4679" y="320290"/>
                  </a:lnTo>
                  <a:lnTo>
                    <a:pt x="17430" y="339185"/>
                  </a:lnTo>
                  <a:lnTo>
                    <a:pt x="36325" y="351936"/>
                  </a:lnTo>
                  <a:lnTo>
                    <a:pt x="59436" y="356615"/>
                  </a:lnTo>
                  <a:lnTo>
                    <a:pt x="1682495" y="356615"/>
                  </a:lnTo>
                  <a:lnTo>
                    <a:pt x="1705606" y="351936"/>
                  </a:lnTo>
                  <a:lnTo>
                    <a:pt x="1724501" y="339185"/>
                  </a:lnTo>
                  <a:lnTo>
                    <a:pt x="1737252" y="320290"/>
                  </a:lnTo>
                  <a:lnTo>
                    <a:pt x="1741932" y="297179"/>
                  </a:lnTo>
                  <a:lnTo>
                    <a:pt x="1741932" y="59435"/>
                  </a:lnTo>
                  <a:lnTo>
                    <a:pt x="1737252" y="36325"/>
                  </a:lnTo>
                  <a:lnTo>
                    <a:pt x="1724501" y="17430"/>
                  </a:lnTo>
                  <a:lnTo>
                    <a:pt x="1705606" y="4679"/>
                  </a:lnTo>
                  <a:lnTo>
                    <a:pt x="1682495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82495" y="5230367"/>
              <a:ext cx="1742439" cy="356870"/>
            </a:xfrm>
            <a:custGeom>
              <a:avLst/>
              <a:gdLst/>
              <a:ahLst/>
              <a:cxnLst/>
              <a:rect l="l" t="t" r="r" b="b"/>
              <a:pathLst>
                <a:path w="1742439" h="356870">
                  <a:moveTo>
                    <a:pt x="0" y="59435"/>
                  </a:moveTo>
                  <a:lnTo>
                    <a:pt x="4679" y="36325"/>
                  </a:lnTo>
                  <a:lnTo>
                    <a:pt x="17430" y="17430"/>
                  </a:lnTo>
                  <a:lnTo>
                    <a:pt x="36325" y="4679"/>
                  </a:lnTo>
                  <a:lnTo>
                    <a:pt x="59436" y="0"/>
                  </a:lnTo>
                  <a:lnTo>
                    <a:pt x="1682495" y="0"/>
                  </a:lnTo>
                  <a:lnTo>
                    <a:pt x="1705606" y="4679"/>
                  </a:lnTo>
                  <a:lnTo>
                    <a:pt x="1724501" y="17430"/>
                  </a:lnTo>
                  <a:lnTo>
                    <a:pt x="1737252" y="36325"/>
                  </a:lnTo>
                  <a:lnTo>
                    <a:pt x="1741932" y="59435"/>
                  </a:lnTo>
                  <a:lnTo>
                    <a:pt x="1741932" y="297179"/>
                  </a:lnTo>
                  <a:lnTo>
                    <a:pt x="1737252" y="320290"/>
                  </a:lnTo>
                  <a:lnTo>
                    <a:pt x="1724501" y="339185"/>
                  </a:lnTo>
                  <a:lnTo>
                    <a:pt x="1705606" y="351936"/>
                  </a:lnTo>
                  <a:lnTo>
                    <a:pt x="1682495" y="356615"/>
                  </a:lnTo>
                  <a:lnTo>
                    <a:pt x="59436" y="356615"/>
                  </a:lnTo>
                  <a:lnTo>
                    <a:pt x="36325" y="351936"/>
                  </a:lnTo>
                  <a:lnTo>
                    <a:pt x="17430" y="339185"/>
                  </a:lnTo>
                  <a:lnTo>
                    <a:pt x="4679" y="320290"/>
                  </a:lnTo>
                  <a:lnTo>
                    <a:pt x="0" y="297179"/>
                  </a:lnTo>
                  <a:lnTo>
                    <a:pt x="0" y="59435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052573" y="5277992"/>
            <a:ext cx="1002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обучающиеся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3794505" y="5236209"/>
            <a:ext cx="2190750" cy="380365"/>
            <a:chOff x="3794505" y="5236209"/>
            <a:chExt cx="2190750" cy="380365"/>
          </a:xfrm>
        </p:grpSpPr>
        <p:sp>
          <p:nvSpPr>
            <p:cNvPr id="61" name="object 61"/>
            <p:cNvSpPr/>
            <p:nvPr/>
          </p:nvSpPr>
          <p:spPr>
            <a:xfrm>
              <a:off x="3800855" y="5242559"/>
              <a:ext cx="2178050" cy="367665"/>
            </a:xfrm>
            <a:custGeom>
              <a:avLst/>
              <a:gdLst/>
              <a:ahLst/>
              <a:cxnLst/>
              <a:rect l="l" t="t" r="r" b="b"/>
              <a:pathLst>
                <a:path w="2178050" h="367664">
                  <a:moveTo>
                    <a:pt x="2116582" y="0"/>
                  </a:moveTo>
                  <a:lnTo>
                    <a:pt x="61214" y="0"/>
                  </a:lnTo>
                  <a:lnTo>
                    <a:pt x="37397" y="4814"/>
                  </a:lnTo>
                  <a:lnTo>
                    <a:pt x="17938" y="17938"/>
                  </a:lnTo>
                  <a:lnTo>
                    <a:pt x="4814" y="37397"/>
                  </a:lnTo>
                  <a:lnTo>
                    <a:pt x="0" y="61213"/>
                  </a:lnTo>
                  <a:lnTo>
                    <a:pt x="0" y="306069"/>
                  </a:lnTo>
                  <a:lnTo>
                    <a:pt x="4814" y="329886"/>
                  </a:lnTo>
                  <a:lnTo>
                    <a:pt x="17938" y="349345"/>
                  </a:lnTo>
                  <a:lnTo>
                    <a:pt x="37397" y="362469"/>
                  </a:lnTo>
                  <a:lnTo>
                    <a:pt x="61214" y="367283"/>
                  </a:lnTo>
                  <a:lnTo>
                    <a:pt x="2116582" y="367283"/>
                  </a:lnTo>
                  <a:lnTo>
                    <a:pt x="2140398" y="362469"/>
                  </a:lnTo>
                  <a:lnTo>
                    <a:pt x="2159857" y="349345"/>
                  </a:lnTo>
                  <a:lnTo>
                    <a:pt x="2172981" y="329886"/>
                  </a:lnTo>
                  <a:lnTo>
                    <a:pt x="2177796" y="306069"/>
                  </a:lnTo>
                  <a:lnTo>
                    <a:pt x="2177796" y="61213"/>
                  </a:lnTo>
                  <a:lnTo>
                    <a:pt x="2172981" y="37397"/>
                  </a:lnTo>
                  <a:lnTo>
                    <a:pt x="2159857" y="17938"/>
                  </a:lnTo>
                  <a:lnTo>
                    <a:pt x="2140398" y="4814"/>
                  </a:lnTo>
                  <a:lnTo>
                    <a:pt x="2116582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00855" y="5242559"/>
              <a:ext cx="2178050" cy="367665"/>
            </a:xfrm>
            <a:custGeom>
              <a:avLst/>
              <a:gdLst/>
              <a:ahLst/>
              <a:cxnLst/>
              <a:rect l="l" t="t" r="r" b="b"/>
              <a:pathLst>
                <a:path w="2178050" h="367664">
                  <a:moveTo>
                    <a:pt x="0" y="61213"/>
                  </a:moveTo>
                  <a:lnTo>
                    <a:pt x="4814" y="37397"/>
                  </a:lnTo>
                  <a:lnTo>
                    <a:pt x="17938" y="17938"/>
                  </a:lnTo>
                  <a:lnTo>
                    <a:pt x="37397" y="4814"/>
                  </a:lnTo>
                  <a:lnTo>
                    <a:pt x="61214" y="0"/>
                  </a:lnTo>
                  <a:lnTo>
                    <a:pt x="2116582" y="0"/>
                  </a:lnTo>
                  <a:lnTo>
                    <a:pt x="2140398" y="4814"/>
                  </a:lnTo>
                  <a:lnTo>
                    <a:pt x="2159857" y="17938"/>
                  </a:lnTo>
                  <a:lnTo>
                    <a:pt x="2172981" y="37397"/>
                  </a:lnTo>
                  <a:lnTo>
                    <a:pt x="2177796" y="61213"/>
                  </a:lnTo>
                  <a:lnTo>
                    <a:pt x="2177796" y="306069"/>
                  </a:lnTo>
                  <a:lnTo>
                    <a:pt x="2172981" y="329886"/>
                  </a:lnTo>
                  <a:lnTo>
                    <a:pt x="2159857" y="349345"/>
                  </a:lnTo>
                  <a:lnTo>
                    <a:pt x="2140398" y="362469"/>
                  </a:lnTo>
                  <a:lnTo>
                    <a:pt x="2116582" y="367283"/>
                  </a:lnTo>
                  <a:lnTo>
                    <a:pt x="61214" y="367283"/>
                  </a:lnTo>
                  <a:lnTo>
                    <a:pt x="37397" y="362469"/>
                  </a:lnTo>
                  <a:lnTo>
                    <a:pt x="17938" y="349345"/>
                  </a:lnTo>
                  <a:lnTo>
                    <a:pt x="4814" y="329886"/>
                  </a:lnTo>
                  <a:lnTo>
                    <a:pt x="0" y="306069"/>
                  </a:lnTo>
                  <a:lnTo>
                    <a:pt x="0" y="61213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662932" y="5289550"/>
            <a:ext cx="454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семья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382258" y="5259070"/>
            <a:ext cx="2056764" cy="357505"/>
            <a:chOff x="6382258" y="5259070"/>
            <a:chExt cx="2056764" cy="357505"/>
          </a:xfrm>
        </p:grpSpPr>
        <p:sp>
          <p:nvSpPr>
            <p:cNvPr id="65" name="object 65"/>
            <p:cNvSpPr/>
            <p:nvPr/>
          </p:nvSpPr>
          <p:spPr>
            <a:xfrm>
              <a:off x="6388608" y="5265420"/>
              <a:ext cx="2044064" cy="344805"/>
            </a:xfrm>
            <a:custGeom>
              <a:avLst/>
              <a:gdLst/>
              <a:ahLst/>
              <a:cxnLst/>
              <a:rect l="l" t="t" r="r" b="b"/>
              <a:pathLst>
                <a:path w="2044065" h="344804">
                  <a:moveTo>
                    <a:pt x="1986280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3"/>
                  </a:lnTo>
                  <a:lnTo>
                    <a:pt x="0" y="287019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3"/>
                  </a:lnTo>
                  <a:lnTo>
                    <a:pt x="1986280" y="344423"/>
                  </a:lnTo>
                  <a:lnTo>
                    <a:pt x="2008643" y="339919"/>
                  </a:lnTo>
                  <a:lnTo>
                    <a:pt x="2026888" y="327628"/>
                  </a:lnTo>
                  <a:lnTo>
                    <a:pt x="2039179" y="309383"/>
                  </a:lnTo>
                  <a:lnTo>
                    <a:pt x="2043684" y="287019"/>
                  </a:lnTo>
                  <a:lnTo>
                    <a:pt x="2043684" y="57403"/>
                  </a:lnTo>
                  <a:lnTo>
                    <a:pt x="2039179" y="35040"/>
                  </a:lnTo>
                  <a:lnTo>
                    <a:pt x="2026888" y="16795"/>
                  </a:lnTo>
                  <a:lnTo>
                    <a:pt x="2008643" y="4504"/>
                  </a:lnTo>
                  <a:lnTo>
                    <a:pt x="1986280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388608" y="5265420"/>
              <a:ext cx="2044064" cy="344805"/>
            </a:xfrm>
            <a:custGeom>
              <a:avLst/>
              <a:gdLst/>
              <a:ahLst/>
              <a:cxnLst/>
              <a:rect l="l" t="t" r="r" b="b"/>
              <a:pathLst>
                <a:path w="2044065" h="344804">
                  <a:moveTo>
                    <a:pt x="0" y="57403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1986280" y="0"/>
                  </a:lnTo>
                  <a:lnTo>
                    <a:pt x="2008643" y="4504"/>
                  </a:lnTo>
                  <a:lnTo>
                    <a:pt x="2026888" y="16795"/>
                  </a:lnTo>
                  <a:lnTo>
                    <a:pt x="2039179" y="35040"/>
                  </a:lnTo>
                  <a:lnTo>
                    <a:pt x="2043684" y="57403"/>
                  </a:lnTo>
                  <a:lnTo>
                    <a:pt x="2043684" y="287019"/>
                  </a:lnTo>
                  <a:lnTo>
                    <a:pt x="2039179" y="309383"/>
                  </a:lnTo>
                  <a:lnTo>
                    <a:pt x="2026888" y="327628"/>
                  </a:lnTo>
                  <a:lnTo>
                    <a:pt x="2008643" y="339919"/>
                  </a:lnTo>
                  <a:lnTo>
                    <a:pt x="1986280" y="344423"/>
                  </a:lnTo>
                  <a:lnTo>
                    <a:pt x="57403" y="344423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19"/>
                  </a:lnTo>
                  <a:lnTo>
                    <a:pt x="0" y="57403"/>
                  </a:lnTo>
                  <a:close/>
                </a:path>
              </a:pathLst>
            </a:custGeom>
            <a:ln w="12192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7090029" y="5312409"/>
            <a:ext cx="640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педагоги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521966" y="5719317"/>
            <a:ext cx="7112000" cy="351155"/>
            <a:chOff x="2521966" y="5719317"/>
            <a:chExt cx="7112000" cy="351155"/>
          </a:xfrm>
        </p:grpSpPr>
        <p:sp>
          <p:nvSpPr>
            <p:cNvPr id="69" name="object 69"/>
            <p:cNvSpPr/>
            <p:nvPr/>
          </p:nvSpPr>
          <p:spPr>
            <a:xfrm>
              <a:off x="2528316" y="5725667"/>
              <a:ext cx="7099300" cy="338455"/>
            </a:xfrm>
            <a:custGeom>
              <a:avLst/>
              <a:gdLst/>
              <a:ahLst/>
              <a:cxnLst/>
              <a:rect l="l" t="t" r="r" b="b"/>
              <a:pathLst>
                <a:path w="7099300" h="338454">
                  <a:moveTo>
                    <a:pt x="7042404" y="0"/>
                  </a:moveTo>
                  <a:lnTo>
                    <a:pt x="56387" y="0"/>
                  </a:lnTo>
                  <a:lnTo>
                    <a:pt x="34450" y="4431"/>
                  </a:lnTo>
                  <a:lnTo>
                    <a:pt x="16525" y="16516"/>
                  </a:lnTo>
                  <a:lnTo>
                    <a:pt x="4435" y="34440"/>
                  </a:lnTo>
                  <a:lnTo>
                    <a:pt x="0" y="56387"/>
                  </a:lnTo>
                  <a:lnTo>
                    <a:pt x="0" y="281939"/>
                  </a:lnTo>
                  <a:lnTo>
                    <a:pt x="4435" y="303887"/>
                  </a:lnTo>
                  <a:lnTo>
                    <a:pt x="16525" y="321811"/>
                  </a:lnTo>
                  <a:lnTo>
                    <a:pt x="34450" y="333896"/>
                  </a:lnTo>
                  <a:lnTo>
                    <a:pt x="56387" y="338327"/>
                  </a:lnTo>
                  <a:lnTo>
                    <a:pt x="7042404" y="338327"/>
                  </a:lnTo>
                  <a:lnTo>
                    <a:pt x="7064341" y="333896"/>
                  </a:lnTo>
                  <a:lnTo>
                    <a:pt x="7082266" y="321811"/>
                  </a:lnTo>
                  <a:lnTo>
                    <a:pt x="7094356" y="303887"/>
                  </a:lnTo>
                  <a:lnTo>
                    <a:pt x="7098791" y="281939"/>
                  </a:lnTo>
                  <a:lnTo>
                    <a:pt x="7098791" y="56387"/>
                  </a:lnTo>
                  <a:lnTo>
                    <a:pt x="7094356" y="34440"/>
                  </a:lnTo>
                  <a:lnTo>
                    <a:pt x="7082266" y="16516"/>
                  </a:lnTo>
                  <a:lnTo>
                    <a:pt x="7064341" y="4431"/>
                  </a:lnTo>
                  <a:lnTo>
                    <a:pt x="7042404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28316" y="5725667"/>
              <a:ext cx="7099300" cy="338455"/>
            </a:xfrm>
            <a:custGeom>
              <a:avLst/>
              <a:gdLst/>
              <a:ahLst/>
              <a:cxnLst/>
              <a:rect l="l" t="t" r="r" b="b"/>
              <a:pathLst>
                <a:path w="7099300" h="338454">
                  <a:moveTo>
                    <a:pt x="0" y="56387"/>
                  </a:moveTo>
                  <a:lnTo>
                    <a:pt x="4435" y="34440"/>
                  </a:lnTo>
                  <a:lnTo>
                    <a:pt x="16525" y="16516"/>
                  </a:lnTo>
                  <a:lnTo>
                    <a:pt x="34450" y="4431"/>
                  </a:lnTo>
                  <a:lnTo>
                    <a:pt x="56387" y="0"/>
                  </a:lnTo>
                  <a:lnTo>
                    <a:pt x="7042404" y="0"/>
                  </a:lnTo>
                  <a:lnTo>
                    <a:pt x="7064341" y="4431"/>
                  </a:lnTo>
                  <a:lnTo>
                    <a:pt x="7082266" y="16516"/>
                  </a:lnTo>
                  <a:lnTo>
                    <a:pt x="7094356" y="34440"/>
                  </a:lnTo>
                  <a:lnTo>
                    <a:pt x="7098791" y="56387"/>
                  </a:lnTo>
                  <a:lnTo>
                    <a:pt x="7098791" y="281939"/>
                  </a:lnTo>
                  <a:lnTo>
                    <a:pt x="7094356" y="303887"/>
                  </a:lnTo>
                  <a:lnTo>
                    <a:pt x="7082266" y="321811"/>
                  </a:lnTo>
                  <a:lnTo>
                    <a:pt x="7064341" y="333896"/>
                  </a:lnTo>
                  <a:lnTo>
                    <a:pt x="7042404" y="338327"/>
                  </a:lnTo>
                  <a:lnTo>
                    <a:pt x="56387" y="338327"/>
                  </a:lnTo>
                  <a:lnTo>
                    <a:pt x="34450" y="333896"/>
                  </a:lnTo>
                  <a:lnTo>
                    <a:pt x="16525" y="321811"/>
                  </a:lnTo>
                  <a:lnTo>
                    <a:pt x="4435" y="303887"/>
                  </a:lnTo>
                  <a:lnTo>
                    <a:pt x="0" y="281939"/>
                  </a:lnTo>
                  <a:lnTo>
                    <a:pt x="0" y="56387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2536629" y="5772403"/>
            <a:ext cx="7082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Создание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единого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образовательного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пространства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98576" y="6214871"/>
            <a:ext cx="10677525" cy="443865"/>
          </a:xfrm>
          <a:prstGeom prst="rect">
            <a:avLst/>
          </a:prstGeom>
          <a:solidFill>
            <a:srgbClr val="F8CAAC"/>
          </a:solidFill>
          <a:ln w="12192">
            <a:solidFill>
              <a:srgbClr val="44536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230630" marR="290195" indent="-939165">
              <a:lnSpc>
                <a:spcPct val="100000"/>
              </a:lnSpc>
              <a:spcBef>
                <a:spcPts val="335"/>
              </a:spcBef>
            </a:pPr>
            <a:r>
              <a:rPr sz="1200" b="1" spc="-10" dirty="0">
                <a:latin typeface="Arial"/>
                <a:cs typeface="Arial"/>
              </a:rPr>
              <a:t>Разностороннее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развитие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ребенка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период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дошкольного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детства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учетом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возрастных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0" dirty="0">
                <a:latin typeface="Arial"/>
                <a:cs typeface="Arial"/>
              </a:rPr>
              <a:t> индивидуальных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особенностей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на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основе </a:t>
            </a:r>
            <a:r>
              <a:rPr sz="1200" b="1" spc="-20" dirty="0">
                <a:latin typeface="Arial"/>
                <a:cs typeface="Arial"/>
              </a:rPr>
              <a:t>духовно-</a:t>
            </a:r>
            <a:r>
              <a:rPr sz="1200" b="1" dirty="0">
                <a:latin typeface="Arial"/>
                <a:cs typeface="Arial"/>
              </a:rPr>
              <a:t>нравственных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ценностей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российского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народа,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исторических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национально-культурных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традиций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809369" y="49529"/>
            <a:ext cx="899731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spc="-2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Модель</a:t>
            </a:r>
            <a:r>
              <a:rPr sz="2400" spc="-9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образовательной</a:t>
            </a:r>
            <a:r>
              <a:rPr sz="2400" spc="-8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деятельности</a:t>
            </a:r>
            <a:r>
              <a:rPr sz="2400" spc="-8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в</a:t>
            </a:r>
            <a:r>
              <a:rPr sz="2400" spc="-5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современной</a:t>
            </a:r>
            <a:r>
              <a:rPr sz="2400" spc="-7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2400" spc="-2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ДОО</a:t>
            </a:r>
            <a:endParaRPr sz="2400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28316" y="1025652"/>
            <a:ext cx="8315325" cy="4770755"/>
            <a:chOff x="2528316" y="1025652"/>
            <a:chExt cx="8315325" cy="4770755"/>
          </a:xfrm>
        </p:grpSpPr>
        <p:pic>
          <p:nvPicPr>
            <p:cNvPr id="76" name="object 7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5448" y="1958340"/>
              <a:ext cx="76200" cy="193675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2528316" y="1930908"/>
              <a:ext cx="757555" cy="238125"/>
            </a:xfrm>
            <a:custGeom>
              <a:avLst/>
              <a:gdLst/>
              <a:ahLst/>
              <a:cxnLst/>
              <a:rect l="l" t="t" r="r" b="b"/>
              <a:pathLst>
                <a:path w="757554" h="238125">
                  <a:moveTo>
                    <a:pt x="62737" y="164464"/>
                  </a:moveTo>
                  <a:lnTo>
                    <a:pt x="0" y="221995"/>
                  </a:lnTo>
                  <a:lnTo>
                    <a:pt x="83692" y="237743"/>
                  </a:lnTo>
                  <a:lnTo>
                    <a:pt x="75957" y="210692"/>
                  </a:lnTo>
                  <a:lnTo>
                    <a:pt x="62737" y="210692"/>
                  </a:lnTo>
                  <a:lnTo>
                    <a:pt x="59308" y="198500"/>
                  </a:lnTo>
                  <a:lnTo>
                    <a:pt x="71476" y="195023"/>
                  </a:lnTo>
                  <a:lnTo>
                    <a:pt x="62737" y="164464"/>
                  </a:lnTo>
                  <a:close/>
                </a:path>
                <a:path w="757554" h="238125">
                  <a:moveTo>
                    <a:pt x="71476" y="195023"/>
                  </a:moveTo>
                  <a:lnTo>
                    <a:pt x="59308" y="198500"/>
                  </a:lnTo>
                  <a:lnTo>
                    <a:pt x="62737" y="210692"/>
                  </a:lnTo>
                  <a:lnTo>
                    <a:pt x="74958" y="207201"/>
                  </a:lnTo>
                  <a:lnTo>
                    <a:pt x="71476" y="195023"/>
                  </a:lnTo>
                  <a:close/>
                </a:path>
                <a:path w="757554" h="238125">
                  <a:moveTo>
                    <a:pt x="74958" y="207201"/>
                  </a:moveTo>
                  <a:lnTo>
                    <a:pt x="62737" y="210692"/>
                  </a:lnTo>
                  <a:lnTo>
                    <a:pt x="75957" y="210692"/>
                  </a:lnTo>
                  <a:lnTo>
                    <a:pt x="74958" y="207201"/>
                  </a:lnTo>
                  <a:close/>
                </a:path>
                <a:path w="757554" h="238125">
                  <a:moveTo>
                    <a:pt x="753871" y="0"/>
                  </a:moveTo>
                  <a:lnTo>
                    <a:pt x="71476" y="195023"/>
                  </a:lnTo>
                  <a:lnTo>
                    <a:pt x="74958" y="207201"/>
                  </a:lnTo>
                  <a:lnTo>
                    <a:pt x="757428" y="12191"/>
                  </a:lnTo>
                  <a:lnTo>
                    <a:pt x="75387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4567" y="1331722"/>
              <a:ext cx="235966" cy="204850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7494650" y="1331214"/>
              <a:ext cx="284480" cy="183515"/>
            </a:xfrm>
            <a:custGeom>
              <a:avLst/>
              <a:gdLst/>
              <a:ahLst/>
              <a:cxnLst/>
              <a:rect l="l" t="t" r="r" b="b"/>
              <a:pathLst>
                <a:path w="284479" h="183515">
                  <a:moveTo>
                    <a:pt x="216634" y="147789"/>
                  </a:moveTo>
                  <a:lnTo>
                    <a:pt x="199644" y="174625"/>
                  </a:lnTo>
                  <a:lnTo>
                    <a:pt x="284352" y="183134"/>
                  </a:lnTo>
                  <a:lnTo>
                    <a:pt x="267128" y="154559"/>
                  </a:lnTo>
                  <a:lnTo>
                    <a:pt x="227329" y="154559"/>
                  </a:lnTo>
                  <a:lnTo>
                    <a:pt x="216634" y="147789"/>
                  </a:lnTo>
                  <a:close/>
                </a:path>
                <a:path w="284479" h="183515">
                  <a:moveTo>
                    <a:pt x="223473" y="136988"/>
                  </a:moveTo>
                  <a:lnTo>
                    <a:pt x="216634" y="147789"/>
                  </a:lnTo>
                  <a:lnTo>
                    <a:pt x="227329" y="154559"/>
                  </a:lnTo>
                  <a:lnTo>
                    <a:pt x="234188" y="143763"/>
                  </a:lnTo>
                  <a:lnTo>
                    <a:pt x="223473" y="136988"/>
                  </a:lnTo>
                  <a:close/>
                </a:path>
                <a:path w="284479" h="183515">
                  <a:moveTo>
                    <a:pt x="240410" y="110236"/>
                  </a:moveTo>
                  <a:lnTo>
                    <a:pt x="223473" y="136988"/>
                  </a:lnTo>
                  <a:lnTo>
                    <a:pt x="234188" y="143763"/>
                  </a:lnTo>
                  <a:lnTo>
                    <a:pt x="227329" y="154559"/>
                  </a:lnTo>
                  <a:lnTo>
                    <a:pt x="267128" y="154559"/>
                  </a:lnTo>
                  <a:lnTo>
                    <a:pt x="240410" y="110236"/>
                  </a:lnTo>
                  <a:close/>
                </a:path>
                <a:path w="284479" h="183515">
                  <a:moveTo>
                    <a:pt x="6857" y="0"/>
                  </a:moveTo>
                  <a:lnTo>
                    <a:pt x="0" y="10668"/>
                  </a:lnTo>
                  <a:lnTo>
                    <a:pt x="216634" y="147789"/>
                  </a:lnTo>
                  <a:lnTo>
                    <a:pt x="223473" y="136988"/>
                  </a:lnTo>
                  <a:lnTo>
                    <a:pt x="685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3650" y="1936369"/>
              <a:ext cx="75819" cy="9588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9272" y="2810256"/>
              <a:ext cx="76200" cy="1270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4504" y="2810256"/>
              <a:ext cx="76200" cy="1270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59980" y="2755391"/>
              <a:ext cx="76200" cy="18097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03080" y="2744724"/>
              <a:ext cx="76200" cy="192024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7487412" y="3669791"/>
              <a:ext cx="1468120" cy="1063625"/>
            </a:xfrm>
            <a:custGeom>
              <a:avLst/>
              <a:gdLst/>
              <a:ahLst/>
              <a:cxnLst/>
              <a:rect l="l" t="t" r="r" b="b"/>
              <a:pathLst>
                <a:path w="1468120" h="1063625">
                  <a:moveTo>
                    <a:pt x="76200" y="987425"/>
                  </a:moveTo>
                  <a:lnTo>
                    <a:pt x="44450" y="987425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987425"/>
                  </a:lnTo>
                  <a:lnTo>
                    <a:pt x="0" y="987425"/>
                  </a:lnTo>
                  <a:lnTo>
                    <a:pt x="38100" y="1063625"/>
                  </a:lnTo>
                  <a:lnTo>
                    <a:pt x="69850" y="1000125"/>
                  </a:lnTo>
                  <a:lnTo>
                    <a:pt x="76200" y="987425"/>
                  </a:lnTo>
                  <a:close/>
                </a:path>
                <a:path w="1468120" h="1063625">
                  <a:moveTo>
                    <a:pt x="1467612" y="987425"/>
                  </a:moveTo>
                  <a:lnTo>
                    <a:pt x="1435862" y="987425"/>
                  </a:lnTo>
                  <a:lnTo>
                    <a:pt x="1435862" y="0"/>
                  </a:lnTo>
                  <a:lnTo>
                    <a:pt x="1423162" y="0"/>
                  </a:lnTo>
                  <a:lnTo>
                    <a:pt x="1423162" y="987425"/>
                  </a:lnTo>
                  <a:lnTo>
                    <a:pt x="1391412" y="987425"/>
                  </a:lnTo>
                  <a:lnTo>
                    <a:pt x="1429512" y="1063625"/>
                  </a:lnTo>
                  <a:lnTo>
                    <a:pt x="1461262" y="1000125"/>
                  </a:lnTo>
                  <a:lnTo>
                    <a:pt x="1467612" y="98742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19272" y="3741419"/>
              <a:ext cx="76200" cy="168275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7676" y="3799331"/>
              <a:ext cx="76200" cy="14922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19272" y="4575048"/>
              <a:ext cx="76200" cy="15875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27676" y="4575048"/>
              <a:ext cx="76200" cy="158750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3576" y="5030723"/>
              <a:ext cx="76200" cy="13335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01158" y="5088128"/>
              <a:ext cx="75945" cy="157607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67600" y="5097780"/>
              <a:ext cx="76200" cy="134873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15768" y="5638799"/>
              <a:ext cx="76200" cy="149225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49011" y="5556504"/>
              <a:ext cx="76200" cy="15716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73112" y="5638799"/>
              <a:ext cx="76200" cy="157162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22892" y="5097780"/>
              <a:ext cx="76200" cy="118999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40551" y="1025652"/>
              <a:ext cx="76200" cy="106425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4683251" y="1742059"/>
              <a:ext cx="2889250" cy="103505"/>
            </a:xfrm>
            <a:custGeom>
              <a:avLst/>
              <a:gdLst/>
              <a:ahLst/>
              <a:cxnLst/>
              <a:rect l="l" t="t" r="r" b="b"/>
              <a:pathLst>
                <a:path w="2889250" h="103505">
                  <a:moveTo>
                    <a:pt x="88646" y="0"/>
                  </a:moveTo>
                  <a:lnTo>
                    <a:pt x="0" y="51688"/>
                  </a:lnTo>
                  <a:lnTo>
                    <a:pt x="88646" y="103377"/>
                  </a:lnTo>
                  <a:lnTo>
                    <a:pt x="92456" y="102362"/>
                  </a:lnTo>
                  <a:lnTo>
                    <a:pt x="96012" y="96265"/>
                  </a:lnTo>
                  <a:lnTo>
                    <a:pt x="94996" y="92455"/>
                  </a:lnTo>
                  <a:lnTo>
                    <a:pt x="35995" y="58038"/>
                  </a:lnTo>
                  <a:lnTo>
                    <a:pt x="12573" y="58038"/>
                  </a:lnTo>
                  <a:lnTo>
                    <a:pt x="12573" y="45338"/>
                  </a:lnTo>
                  <a:lnTo>
                    <a:pt x="35995" y="45338"/>
                  </a:lnTo>
                  <a:lnTo>
                    <a:pt x="94996" y="10921"/>
                  </a:lnTo>
                  <a:lnTo>
                    <a:pt x="96012" y="7112"/>
                  </a:lnTo>
                  <a:lnTo>
                    <a:pt x="92456" y="1015"/>
                  </a:lnTo>
                  <a:lnTo>
                    <a:pt x="88646" y="0"/>
                  </a:lnTo>
                  <a:close/>
                </a:path>
                <a:path w="2889250" h="103505">
                  <a:moveTo>
                    <a:pt x="2864140" y="51688"/>
                  </a:moveTo>
                  <a:lnTo>
                    <a:pt x="2794254" y="92455"/>
                  </a:lnTo>
                  <a:lnTo>
                    <a:pt x="2793238" y="96265"/>
                  </a:lnTo>
                  <a:lnTo>
                    <a:pt x="2796794" y="102362"/>
                  </a:lnTo>
                  <a:lnTo>
                    <a:pt x="2800604" y="103377"/>
                  </a:lnTo>
                  <a:lnTo>
                    <a:pt x="2878359" y="58038"/>
                  </a:lnTo>
                  <a:lnTo>
                    <a:pt x="2876677" y="58038"/>
                  </a:lnTo>
                  <a:lnTo>
                    <a:pt x="2876677" y="57150"/>
                  </a:lnTo>
                  <a:lnTo>
                    <a:pt x="2873502" y="57150"/>
                  </a:lnTo>
                  <a:lnTo>
                    <a:pt x="2864140" y="51688"/>
                  </a:lnTo>
                  <a:close/>
                </a:path>
                <a:path w="2889250" h="103505">
                  <a:moveTo>
                    <a:pt x="35995" y="45338"/>
                  </a:moveTo>
                  <a:lnTo>
                    <a:pt x="12573" y="45338"/>
                  </a:lnTo>
                  <a:lnTo>
                    <a:pt x="12573" y="58038"/>
                  </a:lnTo>
                  <a:lnTo>
                    <a:pt x="35995" y="58038"/>
                  </a:lnTo>
                  <a:lnTo>
                    <a:pt x="34471" y="57150"/>
                  </a:lnTo>
                  <a:lnTo>
                    <a:pt x="15748" y="57150"/>
                  </a:lnTo>
                  <a:lnTo>
                    <a:pt x="15748" y="46227"/>
                  </a:lnTo>
                  <a:lnTo>
                    <a:pt x="34471" y="46227"/>
                  </a:lnTo>
                  <a:lnTo>
                    <a:pt x="35995" y="45338"/>
                  </a:lnTo>
                  <a:close/>
                </a:path>
                <a:path w="2889250" h="103505">
                  <a:moveTo>
                    <a:pt x="2853254" y="45338"/>
                  </a:moveTo>
                  <a:lnTo>
                    <a:pt x="35995" y="45338"/>
                  </a:lnTo>
                  <a:lnTo>
                    <a:pt x="25109" y="51688"/>
                  </a:lnTo>
                  <a:lnTo>
                    <a:pt x="35995" y="58038"/>
                  </a:lnTo>
                  <a:lnTo>
                    <a:pt x="2853254" y="58038"/>
                  </a:lnTo>
                  <a:lnTo>
                    <a:pt x="2864140" y="51688"/>
                  </a:lnTo>
                  <a:lnTo>
                    <a:pt x="2853254" y="45338"/>
                  </a:lnTo>
                  <a:close/>
                </a:path>
                <a:path w="2889250" h="103505">
                  <a:moveTo>
                    <a:pt x="2878359" y="45338"/>
                  </a:moveTo>
                  <a:lnTo>
                    <a:pt x="2876677" y="45338"/>
                  </a:lnTo>
                  <a:lnTo>
                    <a:pt x="2876677" y="58038"/>
                  </a:lnTo>
                  <a:lnTo>
                    <a:pt x="2878359" y="58038"/>
                  </a:lnTo>
                  <a:lnTo>
                    <a:pt x="2889250" y="51688"/>
                  </a:lnTo>
                  <a:lnTo>
                    <a:pt x="2878359" y="45338"/>
                  </a:lnTo>
                  <a:close/>
                </a:path>
                <a:path w="2889250" h="103505">
                  <a:moveTo>
                    <a:pt x="15748" y="46227"/>
                  </a:moveTo>
                  <a:lnTo>
                    <a:pt x="15748" y="57150"/>
                  </a:lnTo>
                  <a:lnTo>
                    <a:pt x="25109" y="51688"/>
                  </a:lnTo>
                  <a:lnTo>
                    <a:pt x="15748" y="46227"/>
                  </a:lnTo>
                  <a:close/>
                </a:path>
                <a:path w="2889250" h="103505">
                  <a:moveTo>
                    <a:pt x="25109" y="51688"/>
                  </a:moveTo>
                  <a:lnTo>
                    <a:pt x="15748" y="57150"/>
                  </a:lnTo>
                  <a:lnTo>
                    <a:pt x="34471" y="57150"/>
                  </a:lnTo>
                  <a:lnTo>
                    <a:pt x="25109" y="51688"/>
                  </a:lnTo>
                  <a:close/>
                </a:path>
                <a:path w="2889250" h="103505">
                  <a:moveTo>
                    <a:pt x="2873502" y="46227"/>
                  </a:moveTo>
                  <a:lnTo>
                    <a:pt x="2864140" y="51688"/>
                  </a:lnTo>
                  <a:lnTo>
                    <a:pt x="2873502" y="57150"/>
                  </a:lnTo>
                  <a:lnTo>
                    <a:pt x="2873502" y="46227"/>
                  </a:lnTo>
                  <a:close/>
                </a:path>
                <a:path w="2889250" h="103505">
                  <a:moveTo>
                    <a:pt x="2876677" y="46227"/>
                  </a:moveTo>
                  <a:lnTo>
                    <a:pt x="2873502" y="46227"/>
                  </a:lnTo>
                  <a:lnTo>
                    <a:pt x="2873502" y="57150"/>
                  </a:lnTo>
                  <a:lnTo>
                    <a:pt x="2876677" y="57150"/>
                  </a:lnTo>
                  <a:lnTo>
                    <a:pt x="2876677" y="46227"/>
                  </a:lnTo>
                  <a:close/>
                </a:path>
                <a:path w="2889250" h="103505">
                  <a:moveTo>
                    <a:pt x="34471" y="46227"/>
                  </a:moveTo>
                  <a:lnTo>
                    <a:pt x="15748" y="46227"/>
                  </a:lnTo>
                  <a:lnTo>
                    <a:pt x="25109" y="51688"/>
                  </a:lnTo>
                  <a:lnTo>
                    <a:pt x="34471" y="46227"/>
                  </a:lnTo>
                  <a:close/>
                </a:path>
                <a:path w="2889250" h="103505">
                  <a:moveTo>
                    <a:pt x="2800604" y="0"/>
                  </a:moveTo>
                  <a:lnTo>
                    <a:pt x="2796794" y="1015"/>
                  </a:lnTo>
                  <a:lnTo>
                    <a:pt x="2793238" y="7112"/>
                  </a:lnTo>
                  <a:lnTo>
                    <a:pt x="2794254" y="10921"/>
                  </a:lnTo>
                  <a:lnTo>
                    <a:pt x="2864140" y="51688"/>
                  </a:lnTo>
                  <a:lnTo>
                    <a:pt x="2873502" y="46227"/>
                  </a:lnTo>
                  <a:lnTo>
                    <a:pt x="2876677" y="46227"/>
                  </a:lnTo>
                  <a:lnTo>
                    <a:pt x="2876677" y="45338"/>
                  </a:lnTo>
                  <a:lnTo>
                    <a:pt x="2878359" y="45338"/>
                  </a:lnTo>
                  <a:lnTo>
                    <a:pt x="280060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793480" y="5254752"/>
              <a:ext cx="2044064" cy="344805"/>
            </a:xfrm>
            <a:custGeom>
              <a:avLst/>
              <a:gdLst/>
              <a:ahLst/>
              <a:cxnLst/>
              <a:rect l="l" t="t" r="r" b="b"/>
              <a:pathLst>
                <a:path w="2044065" h="344804">
                  <a:moveTo>
                    <a:pt x="1986279" y="0"/>
                  </a:moveTo>
                  <a:lnTo>
                    <a:pt x="57403" y="0"/>
                  </a:lnTo>
                  <a:lnTo>
                    <a:pt x="35040" y="4504"/>
                  </a:lnTo>
                  <a:lnTo>
                    <a:pt x="16795" y="16795"/>
                  </a:lnTo>
                  <a:lnTo>
                    <a:pt x="4504" y="35040"/>
                  </a:lnTo>
                  <a:lnTo>
                    <a:pt x="0" y="57404"/>
                  </a:lnTo>
                  <a:lnTo>
                    <a:pt x="0" y="287020"/>
                  </a:lnTo>
                  <a:lnTo>
                    <a:pt x="4504" y="309383"/>
                  </a:lnTo>
                  <a:lnTo>
                    <a:pt x="16795" y="327628"/>
                  </a:lnTo>
                  <a:lnTo>
                    <a:pt x="35040" y="339919"/>
                  </a:lnTo>
                  <a:lnTo>
                    <a:pt x="57403" y="344424"/>
                  </a:lnTo>
                  <a:lnTo>
                    <a:pt x="1986279" y="344424"/>
                  </a:lnTo>
                  <a:lnTo>
                    <a:pt x="2008643" y="339919"/>
                  </a:lnTo>
                  <a:lnTo>
                    <a:pt x="2026888" y="327628"/>
                  </a:lnTo>
                  <a:lnTo>
                    <a:pt x="2039179" y="309383"/>
                  </a:lnTo>
                  <a:lnTo>
                    <a:pt x="2043684" y="287020"/>
                  </a:lnTo>
                  <a:lnTo>
                    <a:pt x="2043684" y="57404"/>
                  </a:lnTo>
                  <a:lnTo>
                    <a:pt x="2039179" y="35040"/>
                  </a:lnTo>
                  <a:lnTo>
                    <a:pt x="2026888" y="16795"/>
                  </a:lnTo>
                  <a:lnTo>
                    <a:pt x="2008643" y="4504"/>
                  </a:lnTo>
                  <a:lnTo>
                    <a:pt x="1986279" y="0"/>
                  </a:lnTo>
                  <a:close/>
                </a:path>
              </a:pathLst>
            </a:custGeom>
            <a:solidFill>
              <a:srgbClr val="F8CA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93480" y="5254752"/>
              <a:ext cx="2044064" cy="344805"/>
            </a:xfrm>
            <a:custGeom>
              <a:avLst/>
              <a:gdLst/>
              <a:ahLst/>
              <a:cxnLst/>
              <a:rect l="l" t="t" r="r" b="b"/>
              <a:pathLst>
                <a:path w="2044065" h="344804">
                  <a:moveTo>
                    <a:pt x="0" y="57404"/>
                  </a:moveTo>
                  <a:lnTo>
                    <a:pt x="4504" y="35040"/>
                  </a:lnTo>
                  <a:lnTo>
                    <a:pt x="16795" y="16795"/>
                  </a:lnTo>
                  <a:lnTo>
                    <a:pt x="35040" y="4504"/>
                  </a:lnTo>
                  <a:lnTo>
                    <a:pt x="57403" y="0"/>
                  </a:lnTo>
                  <a:lnTo>
                    <a:pt x="1986279" y="0"/>
                  </a:lnTo>
                  <a:lnTo>
                    <a:pt x="2008643" y="4504"/>
                  </a:lnTo>
                  <a:lnTo>
                    <a:pt x="2026888" y="16795"/>
                  </a:lnTo>
                  <a:lnTo>
                    <a:pt x="2039179" y="35040"/>
                  </a:lnTo>
                  <a:lnTo>
                    <a:pt x="2043684" y="57404"/>
                  </a:lnTo>
                  <a:lnTo>
                    <a:pt x="2043684" y="287020"/>
                  </a:lnTo>
                  <a:lnTo>
                    <a:pt x="2039179" y="309383"/>
                  </a:lnTo>
                  <a:lnTo>
                    <a:pt x="2026888" y="327628"/>
                  </a:lnTo>
                  <a:lnTo>
                    <a:pt x="2008643" y="339919"/>
                  </a:lnTo>
                  <a:lnTo>
                    <a:pt x="1986279" y="344424"/>
                  </a:lnTo>
                  <a:lnTo>
                    <a:pt x="57403" y="344424"/>
                  </a:lnTo>
                  <a:lnTo>
                    <a:pt x="35040" y="339919"/>
                  </a:lnTo>
                  <a:lnTo>
                    <a:pt x="16795" y="327628"/>
                  </a:lnTo>
                  <a:lnTo>
                    <a:pt x="4504" y="309383"/>
                  </a:lnTo>
                  <a:lnTo>
                    <a:pt x="0" y="287020"/>
                  </a:lnTo>
                  <a:lnTo>
                    <a:pt x="0" y="57404"/>
                  </a:lnTo>
                  <a:close/>
                </a:path>
              </a:pathLst>
            </a:custGeom>
            <a:ln w="12191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9007856" y="5301233"/>
            <a:ext cx="1616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социальные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партнеры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6013703" y="3319271"/>
            <a:ext cx="3465195" cy="2407285"/>
            <a:chOff x="6013703" y="3319271"/>
            <a:chExt cx="3465195" cy="2407285"/>
          </a:xfrm>
        </p:grpSpPr>
        <p:pic>
          <p:nvPicPr>
            <p:cNvPr id="103" name="object 10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13703" y="3319271"/>
              <a:ext cx="164591" cy="219455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02317" y="5554979"/>
              <a:ext cx="76200" cy="171450"/>
            </a:xfrm>
            <a:prstGeom prst="rect">
              <a:avLst/>
            </a:prstGeom>
          </p:spPr>
        </p:pic>
      </p:grpSp>
      <p:pic>
        <p:nvPicPr>
          <p:cNvPr id="105" name="Рисунок 1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75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1087018" y="100025"/>
            <a:ext cx="1064778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 rtl="0">
              <a:spcBef>
                <a:spcPts val="100"/>
              </a:spcBef>
            </a:pPr>
            <a:r>
              <a:rPr b="1" kern="1200" spc="-10" dirty="0">
                <a:solidFill>
                  <a:srgbClr val="00B050"/>
                </a:solidFill>
                <a:latin typeface="Arial"/>
                <a:cs typeface="Arial"/>
              </a:rPr>
              <a:t>Особенности</a:t>
            </a:r>
            <a:r>
              <a:rPr b="1" kern="1200" spc="2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1" kern="1200" spc="-10" dirty="0" err="1">
                <a:solidFill>
                  <a:srgbClr val="00B050"/>
                </a:solidFill>
                <a:latin typeface="Arial"/>
                <a:cs typeface="Arial"/>
              </a:rPr>
              <a:t>образовательной</a:t>
            </a:r>
            <a:r>
              <a:rPr b="1" kern="1200" spc="4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1" kern="1200" spc="-10" dirty="0" err="1" smtClean="0">
                <a:solidFill>
                  <a:srgbClr val="00B050"/>
                </a:solidFill>
                <a:latin typeface="Arial"/>
                <a:cs typeface="Arial"/>
              </a:rPr>
              <a:t>деятельности</a:t>
            </a:r>
            <a:r>
              <a:rPr lang="ru-RU" b="1" kern="1200" spc="-10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1" kern="1200" dirty="0" err="1" smtClean="0">
                <a:solidFill>
                  <a:srgbClr val="00B050"/>
                </a:solidFill>
                <a:latin typeface="Arial"/>
                <a:cs typeface="Arial"/>
              </a:rPr>
              <a:t>разных</a:t>
            </a:r>
            <a:r>
              <a:rPr b="1" kern="1200" spc="-15" dirty="0" smtClean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1" kern="1200" spc="-5" dirty="0">
                <a:solidFill>
                  <a:srgbClr val="00B050"/>
                </a:solidFill>
                <a:latin typeface="Arial"/>
                <a:cs typeface="Arial"/>
              </a:rPr>
              <a:t>видов</a:t>
            </a:r>
            <a:r>
              <a:rPr b="1" kern="1200" spc="1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1" kern="1200" dirty="0">
                <a:solidFill>
                  <a:srgbClr val="00B050"/>
                </a:solidFill>
                <a:latin typeface="Arial"/>
                <a:cs typeface="Arial"/>
              </a:rPr>
              <a:t>и </a:t>
            </a:r>
            <a:r>
              <a:rPr b="1" kern="1200" spc="-30" dirty="0">
                <a:solidFill>
                  <a:srgbClr val="00B050"/>
                </a:solidFill>
                <a:latin typeface="Arial"/>
                <a:cs typeface="Arial"/>
              </a:rPr>
              <a:t>культурных</a:t>
            </a:r>
            <a:r>
              <a:rPr b="1" kern="1200" spc="8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b="1" kern="1200" spc="-10" dirty="0">
                <a:solidFill>
                  <a:srgbClr val="00B050"/>
                </a:solidFill>
                <a:latin typeface="Arial"/>
                <a:cs typeface="Arial"/>
              </a:rPr>
              <a:t>практик</a:t>
            </a:r>
            <a:endParaRPr kern="1200" dirty="0">
              <a:solidFill>
                <a:srgbClr val="00B05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79179"/>
              </p:ext>
            </p:extLst>
          </p:nvPr>
        </p:nvGraphicFramePr>
        <p:xfrm>
          <a:off x="1447800" y="1447800"/>
          <a:ext cx="9276184" cy="48006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19046"/>
                <a:gridCol w="2319046"/>
                <a:gridCol w="2319046"/>
                <a:gridCol w="2319046"/>
              </a:tblGrid>
              <a:tr h="1401002"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800" dirty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25" dirty="0"/>
                        <a:t>ОБРАЗОВАТЕЛЬНАЯ</a:t>
                      </a:r>
                      <a:r>
                        <a:rPr sz="1600" spc="70" dirty="0"/>
                        <a:t> </a:t>
                      </a:r>
                      <a:r>
                        <a:rPr sz="1600" spc="-5" dirty="0"/>
                        <a:t>ДЕЯТЕЛЬНОСТЬ</a:t>
                      </a:r>
                      <a:r>
                        <a:rPr sz="1600" spc="-20" dirty="0"/>
                        <a:t> </a:t>
                      </a:r>
                      <a:r>
                        <a:rPr sz="1600" spc="-10" dirty="0"/>
                        <a:t>(п.24.1.,</a:t>
                      </a:r>
                      <a:r>
                        <a:rPr sz="1600" spc="-5" dirty="0"/>
                        <a:t> </a:t>
                      </a:r>
                      <a:r>
                        <a:rPr sz="1600" spc="-10" dirty="0"/>
                        <a:t>стр.152)</a:t>
                      </a:r>
                      <a:endParaRPr sz="1600" dirty="0"/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600" spc="-10" dirty="0"/>
                        <a:t>(основные</a:t>
                      </a:r>
                      <a:r>
                        <a:rPr sz="1600" spc="-40" dirty="0"/>
                        <a:t> </a:t>
                      </a:r>
                      <a:r>
                        <a:rPr sz="1600" spc="-10" dirty="0"/>
                        <a:t>компоненты)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29385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/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/>
                        <a:t>1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 dirty="0"/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/>
                        <a:t>2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/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/>
                        <a:t>3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/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dirty="0"/>
                        <a:t>4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210574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00" spc="-15" dirty="0"/>
                        <a:t>осуществляемая</a:t>
                      </a:r>
                      <a:r>
                        <a:rPr sz="1600" spc="20" dirty="0"/>
                        <a:t> </a:t>
                      </a:r>
                      <a:r>
                        <a:rPr sz="1600" dirty="0"/>
                        <a:t>в</a:t>
                      </a:r>
                      <a:endParaRPr sz="1600"/>
                    </a:p>
                    <a:p>
                      <a:pPr marL="102235" marR="92075" algn="ctr">
                        <a:lnSpc>
                          <a:spcPct val="110200"/>
                        </a:lnSpc>
                        <a:spcBef>
                          <a:spcPts val="10"/>
                        </a:spcBef>
                      </a:pPr>
                      <a:r>
                        <a:rPr sz="1600" spc="-10" dirty="0"/>
                        <a:t>процессе </a:t>
                      </a:r>
                      <a:r>
                        <a:rPr sz="1600" spc="-15" dirty="0"/>
                        <a:t>организации </a:t>
                      </a:r>
                      <a:r>
                        <a:rPr sz="1600" spc="-360" dirty="0"/>
                        <a:t> </a:t>
                      </a:r>
                      <a:r>
                        <a:rPr sz="1600" spc="-20" dirty="0"/>
                        <a:t>различных</a:t>
                      </a:r>
                      <a:r>
                        <a:rPr sz="1600" spc="15" dirty="0"/>
                        <a:t> </a:t>
                      </a:r>
                      <a:r>
                        <a:rPr sz="1600" spc="-5" dirty="0"/>
                        <a:t>видов </a:t>
                      </a:r>
                      <a:r>
                        <a:rPr sz="1600" dirty="0"/>
                        <a:t> </a:t>
                      </a:r>
                      <a:r>
                        <a:rPr sz="1600" spc="-20" dirty="0"/>
                        <a:t>детской</a:t>
                      </a:r>
                      <a:r>
                        <a:rPr sz="1600" spc="-50" dirty="0"/>
                        <a:t> </a:t>
                      </a:r>
                      <a:r>
                        <a:rPr sz="1600" spc="-10" dirty="0"/>
                        <a:t>деятельности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000"/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15" dirty="0"/>
                        <a:t>осуществляемая</a:t>
                      </a:r>
                      <a:r>
                        <a:rPr sz="1600" spc="15" dirty="0"/>
                        <a:t> </a:t>
                      </a:r>
                      <a:r>
                        <a:rPr sz="1600" dirty="0"/>
                        <a:t>в</a:t>
                      </a:r>
                      <a:endParaRPr sz="1600"/>
                    </a:p>
                    <a:p>
                      <a:pPr marL="389890" marR="377190" algn="ctr">
                        <a:lnSpc>
                          <a:spcPct val="109500"/>
                        </a:lnSpc>
                        <a:spcBef>
                          <a:spcPts val="25"/>
                        </a:spcBef>
                      </a:pPr>
                      <a:r>
                        <a:rPr sz="1600" spc="-25" dirty="0"/>
                        <a:t>ходе </a:t>
                      </a:r>
                      <a:r>
                        <a:rPr sz="1600" spc="-20" dirty="0"/>
                        <a:t>режимных </a:t>
                      </a:r>
                      <a:r>
                        <a:rPr sz="1600" spc="-360" dirty="0"/>
                        <a:t> </a:t>
                      </a:r>
                      <a:r>
                        <a:rPr sz="1600" spc="-10" dirty="0"/>
                        <a:t>процессов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/>
                    </a:p>
                    <a:p>
                      <a:pPr marL="204470" marR="196215" indent="106680">
                        <a:lnSpc>
                          <a:spcPct val="110800"/>
                        </a:lnSpc>
                        <a:spcBef>
                          <a:spcPts val="1275"/>
                        </a:spcBef>
                      </a:pPr>
                      <a:r>
                        <a:rPr sz="1600" spc="-10" dirty="0"/>
                        <a:t>самостоятельная </a:t>
                      </a:r>
                      <a:r>
                        <a:rPr sz="1600" spc="-5" dirty="0"/>
                        <a:t> </a:t>
                      </a:r>
                      <a:r>
                        <a:rPr sz="1600" spc="-10" dirty="0"/>
                        <a:t>деятельность</a:t>
                      </a:r>
                      <a:r>
                        <a:rPr sz="1600" spc="-65" dirty="0"/>
                        <a:t> </a:t>
                      </a:r>
                      <a:r>
                        <a:rPr sz="1600" spc="-20" dirty="0"/>
                        <a:t>детей</a:t>
                      </a:r>
                      <a:endParaRPr sz="16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600" dirty="0"/>
                    </a:p>
                    <a:p>
                      <a:pPr marL="337185" marR="327660" indent="2540" algn="ctr">
                        <a:lnSpc>
                          <a:spcPct val="110400"/>
                        </a:lnSpc>
                        <a:spcBef>
                          <a:spcPts val="1160"/>
                        </a:spcBef>
                      </a:pPr>
                      <a:r>
                        <a:rPr sz="1600" spc="-15" dirty="0"/>
                        <a:t>взаимодействие </a:t>
                      </a:r>
                      <a:r>
                        <a:rPr sz="1600" spc="-360" dirty="0"/>
                        <a:t> </a:t>
                      </a:r>
                      <a:r>
                        <a:rPr sz="1600" dirty="0"/>
                        <a:t>с </a:t>
                      </a:r>
                      <a:r>
                        <a:rPr sz="1600" spc="-15" dirty="0"/>
                        <a:t>семьями </a:t>
                      </a:r>
                      <a:r>
                        <a:rPr sz="1600" spc="-20" dirty="0"/>
                        <a:t>детей </a:t>
                      </a:r>
                      <a:r>
                        <a:rPr sz="1600" spc="-360" dirty="0"/>
                        <a:t> </a:t>
                      </a:r>
                      <a:r>
                        <a:rPr sz="1600" spc="-15" dirty="0"/>
                        <a:t>по </a:t>
                      </a:r>
                      <a:r>
                        <a:rPr sz="1600" spc="-10" dirty="0"/>
                        <a:t>реализации </a:t>
                      </a:r>
                      <a:r>
                        <a:rPr sz="1600" spc="-5" dirty="0"/>
                        <a:t> </a:t>
                      </a:r>
                      <a:r>
                        <a:rPr sz="1600" spc="-20" dirty="0"/>
                        <a:t>Программы</a:t>
                      </a:r>
                      <a:endParaRPr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018" y="100025"/>
            <a:ext cx="10021570" cy="923330"/>
          </a:xfrm>
        </p:spPr>
        <p:txBody>
          <a:bodyPr/>
          <a:lstStyle/>
          <a:p>
            <a:pPr marL="12700" rtl="0">
              <a:spcBef>
                <a:spcPts val="100"/>
              </a:spcBef>
            </a:pPr>
            <a:r>
              <a:rPr lang="ru-RU" kern="1200" spc="-3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ОБРАЗОВАТЕЛЬНАЯ</a:t>
            </a:r>
            <a:r>
              <a:rPr lang="ru-RU" kern="1200" spc="9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ДЕЯТЕЛЬНОСТЬ</a:t>
            </a:r>
            <a:r>
              <a:rPr lang="ru-RU" kern="1200" spc="6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(п.24.1., стр.152)</a:t>
            </a:r>
            <a:r>
              <a:rPr lang="ru-RU" kern="12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/>
            </a:r>
            <a:br>
              <a:rPr lang="ru-RU" kern="12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</a:b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(совместная</a:t>
            </a:r>
            <a:r>
              <a:rPr lang="ru-RU" kern="1200" spc="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деятельность</a:t>
            </a:r>
            <a:r>
              <a:rPr lang="ru-RU" kern="1200" spc="6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педагога</a:t>
            </a:r>
            <a:r>
              <a:rPr lang="ru-RU" kern="1200" spc="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и </a:t>
            </a:r>
            <a:r>
              <a:rPr lang="ru-RU" kern="1200" spc="-1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детей, </a:t>
            </a:r>
            <a:r>
              <a:rPr lang="ru-RU" kern="1200" spc="-484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самостоятельная</a:t>
            </a:r>
            <a:r>
              <a:rPr lang="ru-RU" kern="1200" spc="5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деятельность</a:t>
            </a:r>
            <a:r>
              <a:rPr lang="ru-RU" kern="1200" spc="6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детей) </a:t>
            </a:r>
            <a:r>
              <a:rPr lang="ru-RU" kern="1200" spc="-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(этапы</a:t>
            </a:r>
            <a:r>
              <a:rPr lang="ru-RU" kern="1200" spc="2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формирования</a:t>
            </a:r>
            <a:r>
              <a:rPr lang="ru-RU" kern="12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kern="1200" spc="-15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самостоятельности</a:t>
            </a:r>
            <a:r>
              <a:rPr lang="ru-RU" kern="1200" spc="-15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42755"/>
              </p:ext>
            </p:extLst>
          </p:nvPr>
        </p:nvGraphicFramePr>
        <p:xfrm>
          <a:off x="609600" y="1061455"/>
          <a:ext cx="11125200" cy="572408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25040"/>
                <a:gridCol w="2225040"/>
                <a:gridCol w="2225040"/>
                <a:gridCol w="2225040"/>
                <a:gridCol w="2225040"/>
              </a:tblGrid>
              <a:tr h="4241317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 marL="104139" marR="90805" indent="-9525" algn="ctr">
                        <a:lnSpc>
                          <a:spcPct val="110000"/>
                        </a:lnSpc>
                        <a:spcBef>
                          <a:spcPts val="755"/>
                        </a:spcBef>
                      </a:pPr>
                      <a:r>
                        <a:rPr sz="1500" spc="-5" dirty="0"/>
                        <a:t>совместная </a:t>
                      </a:r>
                      <a:r>
                        <a:rPr sz="1500" spc="-10" dirty="0"/>
                        <a:t>деятельность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педагога </a:t>
                      </a:r>
                      <a:r>
                        <a:rPr sz="1500" dirty="0"/>
                        <a:t>с </a:t>
                      </a:r>
                      <a:r>
                        <a:rPr sz="1500" spc="-5" dirty="0"/>
                        <a:t>ребенком, </a:t>
                      </a:r>
                      <a:r>
                        <a:rPr sz="1500" spc="-25" dirty="0"/>
                        <a:t>где, </a:t>
                      </a:r>
                      <a:r>
                        <a:rPr sz="1500" spc="-20" dirty="0"/>
                        <a:t> </a:t>
                      </a:r>
                      <a:r>
                        <a:rPr sz="1500" spc="-10" dirty="0"/>
                        <a:t>взаимодействуя </a:t>
                      </a:r>
                      <a:r>
                        <a:rPr sz="1500" dirty="0"/>
                        <a:t>с </a:t>
                      </a:r>
                      <a:r>
                        <a:rPr sz="1500" spc="-5" dirty="0"/>
                        <a:t>ребенком, </a:t>
                      </a:r>
                      <a:r>
                        <a:rPr sz="1500" spc="-260" dirty="0"/>
                        <a:t> </a:t>
                      </a:r>
                      <a:r>
                        <a:rPr sz="1500" spc="-10" dirty="0"/>
                        <a:t>о</a:t>
                      </a:r>
                      <a:r>
                        <a:rPr sz="1500" dirty="0"/>
                        <a:t>н</a:t>
                      </a:r>
                      <a:r>
                        <a:rPr sz="1500" spc="10" dirty="0"/>
                        <a:t> </a:t>
                      </a:r>
                      <a:r>
                        <a:rPr sz="1500" dirty="0"/>
                        <a:t>вы</a:t>
                      </a:r>
                      <a:r>
                        <a:rPr sz="1500" spc="-5" dirty="0"/>
                        <a:t>п</a:t>
                      </a:r>
                      <a:r>
                        <a:rPr sz="1500" spc="-30" dirty="0"/>
                        <a:t>о</a:t>
                      </a:r>
                      <a:r>
                        <a:rPr sz="1500" spc="5" dirty="0"/>
                        <a:t>л</a:t>
                      </a:r>
                      <a:r>
                        <a:rPr sz="1500" dirty="0"/>
                        <a:t>н</a:t>
                      </a:r>
                      <a:r>
                        <a:rPr sz="1500" spc="-5" dirty="0"/>
                        <a:t>яе</a:t>
                      </a:r>
                      <a:r>
                        <a:rPr sz="1500" dirty="0"/>
                        <a:t>т</a:t>
                      </a:r>
                      <a:r>
                        <a:rPr sz="1500" spc="-60" dirty="0"/>
                        <a:t> </a:t>
                      </a:r>
                      <a:r>
                        <a:rPr sz="1500" spc="-15" dirty="0"/>
                        <a:t>ф</a:t>
                      </a:r>
                      <a:r>
                        <a:rPr sz="1500" spc="-10" dirty="0"/>
                        <a:t>у</a:t>
                      </a:r>
                      <a:r>
                        <a:rPr sz="1500" dirty="0"/>
                        <a:t>нкц</a:t>
                      </a:r>
                      <a:r>
                        <a:rPr sz="1500" spc="-10" dirty="0"/>
                        <a:t>и</a:t>
                      </a:r>
                      <a:r>
                        <a:rPr sz="1500" dirty="0"/>
                        <a:t>и  </a:t>
                      </a:r>
                      <a:r>
                        <a:rPr sz="1500" spc="-10" dirty="0"/>
                        <a:t>педагога: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обучает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ребенка </a:t>
                      </a:r>
                      <a:r>
                        <a:rPr sz="1500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чему-то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новому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 marL="107314" marR="97790" indent="-5080" algn="ctr">
                        <a:lnSpc>
                          <a:spcPct val="110200"/>
                        </a:lnSpc>
                        <a:spcBef>
                          <a:spcPts val="955"/>
                        </a:spcBef>
                      </a:pPr>
                      <a:r>
                        <a:rPr sz="1500" spc="-5" dirty="0"/>
                        <a:t>совместная </a:t>
                      </a:r>
                      <a:r>
                        <a:rPr sz="1500" spc="-10" dirty="0"/>
                        <a:t>деятельность </a:t>
                      </a:r>
                      <a:r>
                        <a:rPr sz="1500" spc="-5" dirty="0"/>
                        <a:t> ребенка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с</a:t>
                      </a:r>
                      <a:r>
                        <a:rPr sz="1500" spc="-20" dirty="0"/>
                        <a:t> </a:t>
                      </a:r>
                      <a:r>
                        <a:rPr sz="1500" spc="-15" dirty="0"/>
                        <a:t>педагогом,</a:t>
                      </a:r>
                      <a:r>
                        <a:rPr sz="1500" spc="30" dirty="0"/>
                        <a:t> </a:t>
                      </a:r>
                      <a:r>
                        <a:rPr sz="1500" spc="-5" dirty="0"/>
                        <a:t>при </a:t>
                      </a:r>
                      <a:r>
                        <a:rPr sz="1500" dirty="0"/>
                        <a:t> </a:t>
                      </a:r>
                      <a:r>
                        <a:rPr sz="1500" spc="-15" dirty="0"/>
                        <a:t>которой</a:t>
                      </a:r>
                      <a:r>
                        <a:rPr sz="1500" spc="25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ребенок</a:t>
                      </a:r>
                      <a:r>
                        <a:rPr sz="1500" u="sng" spc="-2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и</a:t>
                      </a:r>
                      <a:r>
                        <a:rPr sz="1500" u="sng" spc="-1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педагог</a:t>
                      </a:r>
                      <a:r>
                        <a:rPr sz="1500" u="sng" spc="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– </a:t>
                      </a:r>
                      <a:r>
                        <a:rPr sz="1500" spc="-254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</a:t>
                      </a:r>
                      <a:r>
                        <a:rPr sz="1500" u="sng" spc="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ав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</a:t>
                      </a:r>
                      <a:r>
                        <a:rPr sz="1500" u="sng" spc="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ав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ные</a:t>
                      </a:r>
                      <a:r>
                        <a:rPr sz="1500" u="sng" spc="-6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а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ер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ы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 dirty="0"/>
                    </a:p>
                    <a:p>
                      <a:pPr marL="217170" marR="211454" algn="ctr">
                        <a:lnSpc>
                          <a:spcPct val="111100"/>
                        </a:lnSpc>
                      </a:pP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</a:t>
                      </a:r>
                      <a:r>
                        <a:rPr sz="1500" u="sng" spc="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м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ес</a:t>
                      </a:r>
                      <a:r>
                        <a:rPr sz="1500" u="sng" spc="-1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</a:t>
                      </a:r>
                      <a:r>
                        <a:rPr sz="1500" u="sng" spc="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а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я</a:t>
                      </a:r>
                      <a:r>
                        <a:rPr sz="1500" u="sng" spc="-3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2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ея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</a:t>
                      </a:r>
                      <a:r>
                        <a:rPr sz="1500" u="sng" spc="-2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е</a:t>
                      </a:r>
                      <a:r>
                        <a:rPr sz="1500" u="sng" spc="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ль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</a:t>
                      </a:r>
                      <a:r>
                        <a:rPr sz="1500" u="sng" spc="-1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т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ь </a:t>
                      </a:r>
                      <a:r>
                        <a:rPr sz="1500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группы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детей </a:t>
                      </a:r>
                      <a:r>
                        <a:rPr sz="1500" u="sng" spc="-2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под</a:t>
                      </a:r>
                      <a:endParaRPr sz="1500" dirty="0"/>
                    </a:p>
                    <a:p>
                      <a:pPr marL="86995" marR="80010" indent="1270" algn="ctr">
                        <a:lnSpc>
                          <a:spcPct val="109700"/>
                        </a:lnSpc>
                        <a:spcBef>
                          <a:spcPts val="5"/>
                        </a:spcBef>
                      </a:pP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руководством</a:t>
                      </a:r>
                      <a:r>
                        <a:rPr sz="1500" u="sng" spc="2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педагога</a:t>
                      </a:r>
                      <a:r>
                        <a:rPr sz="1500" spc="-10" dirty="0"/>
                        <a:t>, </a:t>
                      </a:r>
                      <a:r>
                        <a:rPr sz="1500" spc="-5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который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</a:t>
                      </a:r>
                      <a:r>
                        <a:rPr sz="1500" u="sng" spc="-4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правах</a:t>
                      </a:r>
                      <a:r>
                        <a:rPr sz="1500" u="sng" spc="-4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участника </a:t>
                      </a:r>
                      <a:r>
                        <a:rPr sz="1500" spc="-260" dirty="0"/>
                        <a:t> </a:t>
                      </a:r>
                      <a:r>
                        <a:rPr sz="1500" spc="-10" dirty="0"/>
                        <a:t>деятельности </a:t>
                      </a:r>
                      <a:r>
                        <a:rPr sz="1500" dirty="0"/>
                        <a:t>на </a:t>
                      </a:r>
                      <a:r>
                        <a:rPr sz="1500" spc="-5" dirty="0"/>
                        <a:t>всех этапах </a:t>
                      </a:r>
                      <a:r>
                        <a:rPr sz="1500" dirty="0"/>
                        <a:t> </a:t>
                      </a:r>
                      <a:r>
                        <a:rPr sz="1500" spc="-5" dirty="0"/>
                        <a:t>ее выполнения</a:t>
                      </a:r>
                      <a:r>
                        <a:rPr sz="1500" spc="-55" dirty="0"/>
                        <a:t> </a:t>
                      </a:r>
                      <a:r>
                        <a:rPr sz="1500" spc="-5" dirty="0"/>
                        <a:t>(от</a:t>
                      </a:r>
                      <a:endParaRPr sz="1500" dirty="0"/>
                    </a:p>
                    <a:p>
                      <a:pPr marL="199390" marR="193675" indent="4445" algn="ctr">
                        <a:lnSpc>
                          <a:spcPct val="109800"/>
                        </a:lnSpc>
                        <a:spcBef>
                          <a:spcPts val="15"/>
                        </a:spcBef>
                      </a:pPr>
                      <a:r>
                        <a:rPr sz="1500" spc="-5" dirty="0"/>
                        <a:t>планирования </a:t>
                      </a:r>
                      <a:r>
                        <a:rPr sz="1500" spc="-15" dirty="0"/>
                        <a:t>до </a:t>
                      </a:r>
                      <a:r>
                        <a:rPr sz="1500" spc="-10" dirty="0"/>
                        <a:t> </a:t>
                      </a:r>
                      <a:r>
                        <a:rPr sz="1500" spc="-5" dirty="0"/>
                        <a:t>завершения)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направляет </a:t>
                      </a:r>
                      <a:r>
                        <a:rPr sz="1500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совместную</a:t>
                      </a:r>
                      <a:r>
                        <a:rPr sz="1500" u="sng" spc="-6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деятельность </a:t>
                      </a:r>
                      <a:r>
                        <a:rPr sz="1500" spc="-254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группы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детей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/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00"/>
                    </a:p>
                    <a:p>
                      <a:pPr marL="90170" marR="78105" indent="-6350" algn="ctr">
                        <a:lnSpc>
                          <a:spcPct val="110200"/>
                        </a:lnSpc>
                      </a:pP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совместная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деятельность </a:t>
                      </a:r>
                      <a:r>
                        <a:rPr sz="1500" spc="-5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детей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со сверстниками без </a:t>
                      </a:r>
                      <a:r>
                        <a:rPr sz="1500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участия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педагога</a:t>
                      </a:r>
                      <a:r>
                        <a:rPr sz="1500" spc="-10" dirty="0"/>
                        <a:t>, </a:t>
                      </a:r>
                      <a:r>
                        <a:rPr sz="1500" dirty="0"/>
                        <a:t>но</a:t>
                      </a:r>
                      <a:r>
                        <a:rPr sz="1500" spc="-5" dirty="0"/>
                        <a:t> по</a:t>
                      </a:r>
                      <a:r>
                        <a:rPr sz="1500" dirty="0"/>
                        <a:t> </a:t>
                      </a:r>
                      <a:r>
                        <a:rPr sz="1500" spc="-15" dirty="0"/>
                        <a:t>его </a:t>
                      </a:r>
                      <a:r>
                        <a:rPr sz="1500" spc="-10" dirty="0"/>
                        <a:t> </a:t>
                      </a:r>
                      <a:r>
                        <a:rPr sz="1500" dirty="0"/>
                        <a:t>заданию.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Педагог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 </a:t>
                      </a:r>
                      <a:r>
                        <a:rPr sz="1500" u="sng" spc="-1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этой </a:t>
                      </a:r>
                      <a:r>
                        <a:rPr sz="1500" spc="-10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ситуации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не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является </a:t>
                      </a:r>
                      <a:r>
                        <a:rPr sz="1500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участником деятельности</a:t>
                      </a:r>
                      <a:r>
                        <a:rPr sz="1500" spc="-10" dirty="0"/>
                        <a:t>,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но </a:t>
                      </a:r>
                      <a:r>
                        <a:rPr sz="1500" spc="-260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выступает 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роли ее </a:t>
                      </a:r>
                      <a:r>
                        <a:rPr sz="1500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организатора</a:t>
                      </a:r>
                      <a:r>
                        <a:rPr sz="1500" spc="-5" dirty="0"/>
                        <a:t>, </a:t>
                      </a:r>
                      <a:r>
                        <a:rPr sz="1500" spc="-15" dirty="0"/>
                        <a:t>ставящего </a:t>
                      </a:r>
                      <a:r>
                        <a:rPr sz="1500" spc="-10" dirty="0"/>
                        <a:t> </a:t>
                      </a:r>
                      <a:r>
                        <a:rPr sz="1500" dirty="0"/>
                        <a:t>задачу </a:t>
                      </a:r>
                      <a:r>
                        <a:rPr sz="1500" spc="-10" dirty="0"/>
                        <a:t>группе детей, </a:t>
                      </a:r>
                      <a:r>
                        <a:rPr sz="1500" spc="-5" dirty="0"/>
                        <a:t>тем </a:t>
                      </a:r>
                      <a:r>
                        <a:rPr sz="1500" dirty="0"/>
                        <a:t> самым, </a:t>
                      </a:r>
                      <a:r>
                        <a:rPr sz="1500" spc="-5" dirty="0"/>
                        <a:t>актуализируя </a:t>
                      </a:r>
                      <a:r>
                        <a:rPr sz="1500" dirty="0"/>
                        <a:t> </a:t>
                      </a:r>
                      <a:r>
                        <a:rPr sz="1500" spc="-10" dirty="0"/>
                        <a:t>лидерские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ресурсы</a:t>
                      </a:r>
                      <a:r>
                        <a:rPr sz="1500" spc="5" dirty="0"/>
                        <a:t> </a:t>
                      </a:r>
                      <a:r>
                        <a:rPr sz="1500" spc="-5" dirty="0"/>
                        <a:t>самих </a:t>
                      </a:r>
                      <a:r>
                        <a:rPr sz="1500" dirty="0"/>
                        <a:t> </a:t>
                      </a:r>
                      <a:r>
                        <a:rPr sz="1500" spc="-10" dirty="0"/>
                        <a:t>детей</a:t>
                      </a:r>
                      <a:endParaRPr sz="15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>
                        <a:defRPr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500" dirty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500" dirty="0"/>
                    </a:p>
                    <a:p>
                      <a:pPr marL="85725" marR="72390" indent="-3810" algn="ctr">
                        <a:lnSpc>
                          <a:spcPct val="110100"/>
                        </a:lnSpc>
                      </a:pP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самостоятельная,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спонтанно </a:t>
                      </a:r>
                      <a:r>
                        <a:rPr sz="1500" dirty="0"/>
                        <a:t>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возникающая, совместная </a:t>
                      </a:r>
                      <a:r>
                        <a:rPr sz="1500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деятельность детей </a:t>
                      </a:r>
                      <a:r>
                        <a:rPr sz="1500" u="sng" spc="-5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без </a:t>
                      </a:r>
                      <a:r>
                        <a:rPr sz="1500" dirty="0"/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всякого участия</a:t>
                      </a:r>
                      <a:r>
                        <a:rPr sz="1500" u="sng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 </a:t>
                      </a:r>
                      <a:r>
                        <a:rPr sz="1500" u="sng" spc="-10" dirty="0">
                          <a:uFill>
                            <a:solidFill>
                              <a:srgbClr val="FFFFFF"/>
                            </a:solidFill>
                          </a:uFill>
                        </a:rPr>
                        <a:t>педагога</a:t>
                      </a:r>
                      <a:r>
                        <a:rPr sz="1500" spc="-10" dirty="0"/>
                        <a:t>.</a:t>
                      </a:r>
                      <a:r>
                        <a:rPr sz="1500" spc="-5" dirty="0"/>
                        <a:t> </a:t>
                      </a:r>
                      <a:r>
                        <a:rPr sz="1500" spc="-15" dirty="0"/>
                        <a:t>Это </a:t>
                      </a:r>
                      <a:r>
                        <a:rPr sz="1500" spc="-254" dirty="0"/>
                        <a:t> </a:t>
                      </a:r>
                      <a:r>
                        <a:rPr sz="1500" spc="-10" dirty="0"/>
                        <a:t>могут </a:t>
                      </a:r>
                      <a:r>
                        <a:rPr sz="1500" spc="-5" dirty="0"/>
                        <a:t>быть </a:t>
                      </a:r>
                      <a:r>
                        <a:rPr sz="1500" spc="-10" dirty="0"/>
                        <a:t>самостоятельные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игры</a:t>
                      </a:r>
                      <a:r>
                        <a:rPr sz="1500" spc="5" dirty="0"/>
                        <a:t> </a:t>
                      </a:r>
                      <a:r>
                        <a:rPr sz="1500" spc="-10" dirty="0"/>
                        <a:t>детей (сюжетно- </a:t>
                      </a:r>
                      <a:r>
                        <a:rPr sz="1500" spc="-5" dirty="0"/>
                        <a:t> ролевые, </a:t>
                      </a:r>
                      <a:r>
                        <a:rPr sz="1500" spc="-10" dirty="0"/>
                        <a:t>режиссерские,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т</a:t>
                      </a:r>
                      <a:r>
                        <a:rPr sz="1500" spc="-5" dirty="0"/>
                        <a:t>е</a:t>
                      </a:r>
                      <a:r>
                        <a:rPr sz="1500" spc="5" dirty="0"/>
                        <a:t>а</a:t>
                      </a:r>
                      <a:r>
                        <a:rPr sz="1500" spc="-10" dirty="0"/>
                        <a:t>т</a:t>
                      </a:r>
                      <a:r>
                        <a:rPr sz="1500" spc="-5" dirty="0"/>
                        <a:t>р</a:t>
                      </a:r>
                      <a:r>
                        <a:rPr sz="1500" spc="5" dirty="0"/>
                        <a:t>ал</a:t>
                      </a:r>
                      <a:r>
                        <a:rPr sz="1500" spc="-10" dirty="0"/>
                        <a:t>и</a:t>
                      </a:r>
                      <a:r>
                        <a:rPr sz="1500" spc="5" dirty="0"/>
                        <a:t>з</a:t>
                      </a:r>
                      <a:r>
                        <a:rPr sz="1500" spc="-10" dirty="0"/>
                        <a:t>о</a:t>
                      </a:r>
                      <a:r>
                        <a:rPr sz="1500" spc="5" dirty="0"/>
                        <a:t>ва</a:t>
                      </a:r>
                      <a:r>
                        <a:rPr sz="1500" dirty="0"/>
                        <a:t>н</a:t>
                      </a:r>
                      <a:r>
                        <a:rPr sz="1500" spc="-15" dirty="0"/>
                        <a:t>н</a:t>
                      </a:r>
                      <a:r>
                        <a:rPr sz="1500" dirty="0"/>
                        <a:t>ы</a:t>
                      </a:r>
                      <a:r>
                        <a:rPr sz="1500" spc="-5" dirty="0"/>
                        <a:t>е</a:t>
                      </a:r>
                      <a:r>
                        <a:rPr sz="1500" dirty="0"/>
                        <a:t>,</a:t>
                      </a:r>
                      <a:r>
                        <a:rPr sz="1500" spc="-65" dirty="0"/>
                        <a:t> </a:t>
                      </a:r>
                      <a:r>
                        <a:rPr sz="1500" spc="-10" dirty="0"/>
                        <a:t>иг</a:t>
                      </a:r>
                      <a:r>
                        <a:rPr sz="1500" spc="-5" dirty="0"/>
                        <a:t>р</a:t>
                      </a:r>
                      <a:r>
                        <a:rPr sz="1500" dirty="0"/>
                        <a:t>ы</a:t>
                      </a:r>
                      <a:r>
                        <a:rPr sz="1500" spc="10" dirty="0"/>
                        <a:t> </a:t>
                      </a:r>
                      <a:r>
                        <a:rPr sz="1500" dirty="0"/>
                        <a:t>с  </a:t>
                      </a:r>
                      <a:r>
                        <a:rPr sz="1500" spc="-5" dirty="0"/>
                        <a:t>пр</a:t>
                      </a:r>
                      <a:r>
                        <a:rPr sz="1500" spc="5" dirty="0"/>
                        <a:t>ав</a:t>
                      </a:r>
                      <a:r>
                        <a:rPr sz="1500" spc="-10" dirty="0"/>
                        <a:t>и</a:t>
                      </a:r>
                      <a:r>
                        <a:rPr sz="1500" spc="5" dirty="0"/>
                        <a:t>ла</a:t>
                      </a:r>
                      <a:r>
                        <a:rPr sz="1500" dirty="0"/>
                        <a:t>м</a:t>
                      </a:r>
                      <a:r>
                        <a:rPr sz="1500" spc="-10" dirty="0"/>
                        <a:t>и</a:t>
                      </a:r>
                      <a:r>
                        <a:rPr sz="1500" dirty="0"/>
                        <a:t>,</a:t>
                      </a:r>
                      <a:r>
                        <a:rPr sz="1500" spc="-45" dirty="0"/>
                        <a:t> </a:t>
                      </a:r>
                      <a:r>
                        <a:rPr sz="1500" dirty="0"/>
                        <a:t>м</a:t>
                      </a:r>
                      <a:r>
                        <a:rPr sz="1500" spc="-10" dirty="0"/>
                        <a:t>у</a:t>
                      </a:r>
                      <a:r>
                        <a:rPr sz="1500" spc="5" dirty="0"/>
                        <a:t>з</a:t>
                      </a:r>
                      <a:r>
                        <a:rPr sz="1500" dirty="0"/>
                        <a:t>ы</a:t>
                      </a:r>
                      <a:r>
                        <a:rPr sz="1500" spc="-15" dirty="0"/>
                        <a:t>к</a:t>
                      </a:r>
                      <a:r>
                        <a:rPr sz="1500" spc="5" dirty="0"/>
                        <a:t>а</a:t>
                      </a:r>
                      <a:r>
                        <a:rPr sz="1500" spc="-15" dirty="0"/>
                        <a:t>л</a:t>
                      </a:r>
                      <a:r>
                        <a:rPr sz="1500" spc="5" dirty="0"/>
                        <a:t>ь</a:t>
                      </a:r>
                      <a:r>
                        <a:rPr sz="1500" spc="-15" dirty="0"/>
                        <a:t>н</a:t>
                      </a:r>
                      <a:r>
                        <a:rPr sz="1500" dirty="0"/>
                        <a:t>ые</a:t>
                      </a:r>
                      <a:r>
                        <a:rPr sz="1500" spc="-60" dirty="0"/>
                        <a:t> </a:t>
                      </a:r>
                      <a:r>
                        <a:rPr sz="1500" dirty="0"/>
                        <a:t>и  </a:t>
                      </a:r>
                      <a:r>
                        <a:rPr sz="1500" spc="-10" dirty="0"/>
                        <a:t>другое),</a:t>
                      </a:r>
                      <a:r>
                        <a:rPr sz="1500" spc="30" dirty="0"/>
                        <a:t> </a:t>
                      </a:r>
                      <a:r>
                        <a:rPr sz="1500" spc="-10" dirty="0"/>
                        <a:t>самостоятельная </a:t>
                      </a:r>
                      <a:r>
                        <a:rPr sz="1500" spc="-5" dirty="0"/>
                        <a:t> изобразительная </a:t>
                      </a:r>
                      <a:r>
                        <a:rPr sz="1500" dirty="0"/>
                        <a:t> </a:t>
                      </a:r>
                      <a:r>
                        <a:rPr sz="1500" spc="-10" dirty="0"/>
                        <a:t>деятельность </a:t>
                      </a:r>
                      <a:r>
                        <a:rPr sz="1500" spc="-5" dirty="0"/>
                        <a:t>по выбору </a:t>
                      </a:r>
                      <a:r>
                        <a:rPr sz="1500" dirty="0"/>
                        <a:t> </a:t>
                      </a:r>
                      <a:r>
                        <a:rPr sz="1500" spc="-10" dirty="0"/>
                        <a:t>детей,</a:t>
                      </a:r>
                      <a:r>
                        <a:rPr sz="1500" spc="10" dirty="0"/>
                        <a:t> </a:t>
                      </a:r>
                      <a:r>
                        <a:rPr sz="1500" spc="-10" dirty="0"/>
                        <a:t>самостоятельная </a:t>
                      </a:r>
                      <a:r>
                        <a:rPr sz="1500" spc="-5" dirty="0"/>
                        <a:t> познавательно- </a:t>
                      </a:r>
                      <a:r>
                        <a:rPr sz="1500" dirty="0"/>
                        <a:t> </a:t>
                      </a:r>
                      <a:r>
                        <a:rPr sz="1500" spc="-10" dirty="0"/>
                        <a:t>исследовательская </a:t>
                      </a:r>
                      <a:r>
                        <a:rPr sz="1500" spc="-5" dirty="0"/>
                        <a:t> </a:t>
                      </a:r>
                      <a:r>
                        <a:rPr sz="1500" spc="-10" dirty="0"/>
                        <a:t>деятельность </a:t>
                      </a:r>
                      <a:r>
                        <a:rPr sz="1500" spc="-5" dirty="0"/>
                        <a:t>(опыты, </a:t>
                      </a:r>
                      <a:r>
                        <a:rPr sz="1500" dirty="0"/>
                        <a:t> </a:t>
                      </a:r>
                      <a:r>
                        <a:rPr sz="1500" spc="-10" dirty="0"/>
                        <a:t>эксперименты</a:t>
                      </a:r>
                      <a:r>
                        <a:rPr sz="1500" spc="-15" dirty="0"/>
                        <a:t> </a:t>
                      </a:r>
                      <a:r>
                        <a:rPr sz="1500" dirty="0"/>
                        <a:t>и</a:t>
                      </a:r>
                      <a:r>
                        <a:rPr sz="1500" spc="-10" dirty="0"/>
                        <a:t> </a:t>
                      </a:r>
                      <a:r>
                        <a:rPr sz="1500" spc="-15" dirty="0"/>
                        <a:t>другое)</a:t>
                      </a:r>
                      <a:endParaRPr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382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8A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2346</Words>
  <Application>Microsoft Office PowerPoint</Application>
  <PresentationFormat>Широкоэкранный</PresentationFormat>
  <Paragraphs>357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Microsoft Sans Serif</vt:lpstr>
      <vt:lpstr>Symbol</vt:lpstr>
      <vt:lpstr>Times New Roman</vt:lpstr>
      <vt:lpstr>Office Theme</vt:lpstr>
      <vt:lpstr>Реализация вариативной части ОП на основе ФОП ДО Промежуточные итоги</vt:lpstr>
      <vt:lpstr>Создание единого образовательного пространства в Российской Федерации</vt:lpstr>
      <vt:lpstr>Презентация PowerPoint</vt:lpstr>
      <vt:lpstr>Методическая база</vt:lpstr>
      <vt:lpstr>Умные помощники</vt:lpstr>
      <vt:lpstr>ОП ДО на основе ФОП ДО АОП ДО на основе ФАОП ДО</vt:lpstr>
      <vt:lpstr>Модель образовательной деятельности в современной ДОО</vt:lpstr>
      <vt:lpstr>Особенности образовательной деятельности разных видов и культурных практик</vt:lpstr>
      <vt:lpstr>ОБРАЗОВАТЕЛЬНАЯ ДЕЯТЕЛЬНОСТЬ (п.24.1., стр.152) (совместная деятельность педагога и детей,  самостоятельная деятельность детей)  (этапы формирования самостоятельности)</vt:lpstr>
      <vt:lpstr>ОБРАЗОВАТЕЛЬНАЯ ДЕЯТЕЛЬНОСТЬ (п.24.10, стр.154, п.24.16, стр.155)</vt:lpstr>
      <vt:lpstr>Презентация PowerPoint</vt:lpstr>
      <vt:lpstr>Презентация PowerPoint</vt:lpstr>
      <vt:lpstr>Мониторинг эффективности внедрения ФОП ДО в образовательную практику всех субъектов РФ</vt:lpstr>
      <vt:lpstr>Ключевые позиции мониторинга</vt:lpstr>
      <vt:lpstr>Технологическая карта аудита образовательной программы дошкольного образования</vt:lpstr>
      <vt:lpstr>Задача на следующий год</vt:lpstr>
      <vt:lpstr>Технологическая карта аудита образовательной программы дошкольного образования</vt:lpstr>
      <vt:lpstr>Дорожная карта приведения ОП ДО и других нормативных документов локального уровня в соответствии с требованиями ФОП ДО и других нормативных документов федерального значения</vt:lpstr>
      <vt:lpstr>Технологическая карта аудита образовательной программы дошкольного образования</vt:lpstr>
      <vt:lpstr>Перспективные направления развития дошкольного учреждения в 2024 году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Горбунова Татьяна Александровна</dc:creator>
  <cp:lastModifiedBy>1</cp:lastModifiedBy>
  <cp:revision>46</cp:revision>
  <dcterms:created xsi:type="dcterms:W3CDTF">2024-01-16T05:24:13Z</dcterms:created>
  <dcterms:modified xsi:type="dcterms:W3CDTF">2024-02-01T05:46:09Z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2024-01-16T00:00:00Z</vt:filetime>
  </property>
  <property fmtid="{D5CDD505-2E9C-101B-9397-08002B2CF9AE}" pid="5" name="Producer">
    <vt:lpwstr>Microsoft® PowerPoint® 2016</vt:lpwstr>
  </property>
</Properties>
</file>