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26"/>
  </p:notesMasterIdLst>
  <p:sldIdLst>
    <p:sldId id="281" r:id="rId2"/>
    <p:sldId id="327" r:id="rId3"/>
    <p:sldId id="354" r:id="rId4"/>
    <p:sldId id="329" r:id="rId5"/>
    <p:sldId id="330" r:id="rId6"/>
    <p:sldId id="332" r:id="rId7"/>
    <p:sldId id="331" r:id="rId8"/>
    <p:sldId id="282" r:id="rId9"/>
    <p:sldId id="341" r:id="rId10"/>
    <p:sldId id="342" r:id="rId11"/>
    <p:sldId id="338" r:id="rId12"/>
    <p:sldId id="352" r:id="rId13"/>
    <p:sldId id="340" r:id="rId14"/>
    <p:sldId id="339" r:id="rId15"/>
    <p:sldId id="351" r:id="rId16"/>
    <p:sldId id="353" r:id="rId17"/>
    <p:sldId id="337" r:id="rId18"/>
    <p:sldId id="336" r:id="rId19"/>
    <p:sldId id="335" r:id="rId20"/>
    <p:sldId id="345" r:id="rId21"/>
    <p:sldId id="346" r:id="rId22"/>
    <p:sldId id="350" r:id="rId23"/>
    <p:sldId id="347" r:id="rId24"/>
    <p:sldId id="344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Bookman Old Style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Bookman Old Style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Bookman Old Style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Bookman Old Style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Bookman Old Style" pitchFamily="18" charset="0"/>
        <a:ea typeface="+mn-ea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Bookman Old Style" pitchFamily="18" charset="0"/>
        <a:ea typeface="+mn-ea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Bookman Old Style" pitchFamily="18" charset="0"/>
        <a:ea typeface="+mn-ea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Bookman Old Style" pitchFamily="18" charset="0"/>
        <a:ea typeface="+mn-ea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Bookman Old Style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9494BE"/>
    <a:srgbClr val="6363A1"/>
    <a:srgbClr val="E5E5FF"/>
    <a:srgbClr val="D9D9FF"/>
    <a:srgbClr val="CC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8" autoAdjust="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C149F9-6C4D-4EA6-BEF9-0810EA678C2B}" type="doc">
      <dgm:prSet loTypeId="urn:microsoft.com/office/officeart/2005/8/layout/vList5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71EBCDB7-7FB9-4793-9713-0991606E66E1}">
      <dgm:prSet phldrT="[Текст]" custT="1"/>
      <dgm:spPr/>
      <dgm:t>
        <a:bodyPr/>
        <a:lstStyle/>
        <a:p>
          <a:pPr rtl="0"/>
          <a:r>
            <a:rPr kumimoji="0" lang="ru-RU" sz="1800" b="1" i="0" u="none" strike="noStrike" cap="none" normalizeH="0" baseline="0" dirty="0">
              <a:ln/>
              <a:solidFill>
                <a:srgbClr val="002060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rPr>
            <a:t>Уроки</a:t>
          </a:r>
          <a:endParaRPr lang="ru-RU" sz="1800" u="none" dirty="0">
            <a:solidFill>
              <a:srgbClr val="002060"/>
            </a:solidFill>
            <a:latin typeface="Bookman Old Style" pitchFamily="18" charset="0"/>
          </a:endParaRPr>
        </a:p>
      </dgm:t>
    </dgm:pt>
    <dgm:pt modelId="{706F2BE6-27F3-4B60-AAEE-594063B0AEAE}" type="parTrans" cxnId="{86B8F2F6-7D53-4DB8-A5F0-C3D6958E44BA}">
      <dgm:prSet/>
      <dgm:spPr/>
      <dgm:t>
        <a:bodyPr/>
        <a:lstStyle/>
        <a:p>
          <a:endParaRPr lang="ru-RU" sz="1800"/>
        </a:p>
      </dgm:t>
    </dgm:pt>
    <dgm:pt modelId="{A2D1C247-8724-4EFB-A18A-20F72DA95A8E}" type="sibTrans" cxnId="{86B8F2F6-7D53-4DB8-A5F0-C3D6958E44BA}">
      <dgm:prSet/>
      <dgm:spPr/>
      <dgm:t>
        <a:bodyPr/>
        <a:lstStyle/>
        <a:p>
          <a:endParaRPr lang="ru-RU" sz="1800"/>
        </a:p>
      </dgm:t>
    </dgm:pt>
    <dgm:pt modelId="{4476D764-4F80-432B-BA5B-25960029973C}">
      <dgm:prSet phldrT="[Текст]"/>
      <dgm:spPr>
        <a:solidFill>
          <a:srgbClr val="E5E5FF">
            <a:alpha val="90000"/>
          </a:srgbClr>
        </a:solidFill>
      </dgm:spPr>
      <dgm:t>
        <a:bodyPr/>
        <a:lstStyle/>
        <a:p>
          <a:pPr rtl="0"/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Bookman Old Style" panose="02050604050505020204" pitchFamily="18" charset="0"/>
          </a:endParaRPr>
        </a:p>
      </dgm:t>
    </dgm:pt>
    <dgm:pt modelId="{E8253D8E-EF38-4421-B36A-141219DB223C}" type="parTrans" cxnId="{CEA16744-985F-45AB-9C61-9ED116B7D6BF}">
      <dgm:prSet/>
      <dgm:spPr/>
      <dgm:t>
        <a:bodyPr/>
        <a:lstStyle/>
        <a:p>
          <a:endParaRPr lang="ru-RU"/>
        </a:p>
      </dgm:t>
    </dgm:pt>
    <dgm:pt modelId="{E9DFEA1A-E83B-43CA-A724-49986F80BB95}" type="sibTrans" cxnId="{CEA16744-985F-45AB-9C61-9ED116B7D6BF}">
      <dgm:prSet/>
      <dgm:spPr/>
      <dgm:t>
        <a:bodyPr/>
        <a:lstStyle/>
        <a:p>
          <a:endParaRPr lang="ru-RU"/>
        </a:p>
      </dgm:t>
    </dgm:pt>
    <dgm:pt modelId="{C468DC46-AED6-4407-821F-D327CD7014DD}" type="pres">
      <dgm:prSet presAssocID="{A2C149F9-6C4D-4EA6-BEF9-0810EA678C2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0A3E31-A681-4286-8932-BD512EAB7426}" type="pres">
      <dgm:prSet presAssocID="{71EBCDB7-7FB9-4793-9713-0991606E66E1}" presName="linNode" presStyleCnt="0"/>
      <dgm:spPr/>
    </dgm:pt>
    <dgm:pt modelId="{B19F0570-FB1F-49CB-ACA7-5A64F4C560C9}" type="pres">
      <dgm:prSet presAssocID="{71EBCDB7-7FB9-4793-9713-0991606E66E1}" presName="parentText" presStyleLbl="node1" presStyleIdx="0" presStyleCnt="2" custScaleX="57543" custScaleY="99523" custLinFactNeighborX="-74397" custLinFactNeighborY="259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2CE380-6841-49E4-A186-A5FA73FB8CB6}" type="pres">
      <dgm:prSet presAssocID="{A2D1C247-8724-4EFB-A18A-20F72DA95A8E}" presName="sp" presStyleCnt="0"/>
      <dgm:spPr/>
    </dgm:pt>
    <dgm:pt modelId="{257873C1-6495-4DCA-AC31-1C788C321064}" type="pres">
      <dgm:prSet presAssocID="{4476D764-4F80-432B-BA5B-25960029973C}" presName="linNode" presStyleCnt="0"/>
      <dgm:spPr/>
    </dgm:pt>
    <dgm:pt modelId="{4F5026BB-9971-4A53-978E-0C169124F893}" type="pres">
      <dgm:prSet presAssocID="{4476D764-4F80-432B-BA5B-25960029973C}" presName="parentText" presStyleLbl="node1" presStyleIdx="1" presStyleCnt="2" custScaleX="101898" custScaleY="106099" custLinFactY="-4562" custLinFactNeighborX="-15851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B7F6CC-4772-415F-BF53-0BF2ED9BA0B4}" type="presOf" srcId="{A2C149F9-6C4D-4EA6-BEF9-0810EA678C2B}" destId="{C468DC46-AED6-4407-821F-D327CD7014DD}" srcOrd="0" destOrd="0" presId="urn:microsoft.com/office/officeart/2005/8/layout/vList5"/>
    <dgm:cxn modelId="{DBD1AC6E-DBE8-455B-8AEC-C280D4EE3EFB}" type="presOf" srcId="{4476D764-4F80-432B-BA5B-25960029973C}" destId="{4F5026BB-9971-4A53-978E-0C169124F893}" srcOrd="0" destOrd="0" presId="urn:microsoft.com/office/officeart/2005/8/layout/vList5"/>
    <dgm:cxn modelId="{CEA16744-985F-45AB-9C61-9ED116B7D6BF}" srcId="{A2C149F9-6C4D-4EA6-BEF9-0810EA678C2B}" destId="{4476D764-4F80-432B-BA5B-25960029973C}" srcOrd="1" destOrd="0" parTransId="{E8253D8E-EF38-4421-B36A-141219DB223C}" sibTransId="{E9DFEA1A-E83B-43CA-A724-49986F80BB95}"/>
    <dgm:cxn modelId="{03ADDA3B-D9E1-4110-BEC2-4F1BD68DC08A}" type="presOf" srcId="{71EBCDB7-7FB9-4793-9713-0991606E66E1}" destId="{B19F0570-FB1F-49CB-ACA7-5A64F4C560C9}" srcOrd="0" destOrd="0" presId="urn:microsoft.com/office/officeart/2005/8/layout/vList5"/>
    <dgm:cxn modelId="{86B8F2F6-7D53-4DB8-A5F0-C3D6958E44BA}" srcId="{A2C149F9-6C4D-4EA6-BEF9-0810EA678C2B}" destId="{71EBCDB7-7FB9-4793-9713-0991606E66E1}" srcOrd="0" destOrd="0" parTransId="{706F2BE6-27F3-4B60-AAEE-594063B0AEAE}" sibTransId="{A2D1C247-8724-4EFB-A18A-20F72DA95A8E}"/>
    <dgm:cxn modelId="{4A616B56-5AE8-4F49-8686-A6837EB71054}" type="presParOf" srcId="{C468DC46-AED6-4407-821F-D327CD7014DD}" destId="{930A3E31-A681-4286-8932-BD512EAB7426}" srcOrd="0" destOrd="0" presId="urn:microsoft.com/office/officeart/2005/8/layout/vList5"/>
    <dgm:cxn modelId="{48D8B39E-F5C8-473E-B31D-DB60428E4B0B}" type="presParOf" srcId="{930A3E31-A681-4286-8932-BD512EAB7426}" destId="{B19F0570-FB1F-49CB-ACA7-5A64F4C560C9}" srcOrd="0" destOrd="0" presId="urn:microsoft.com/office/officeart/2005/8/layout/vList5"/>
    <dgm:cxn modelId="{4023949F-8467-4056-9E80-5ECE98D892D4}" type="presParOf" srcId="{C468DC46-AED6-4407-821F-D327CD7014DD}" destId="{252CE380-6841-49E4-A186-A5FA73FB8CB6}" srcOrd="1" destOrd="0" presId="urn:microsoft.com/office/officeart/2005/8/layout/vList5"/>
    <dgm:cxn modelId="{A36033D2-A8D5-442D-B1FB-9E490E487A7E}" type="presParOf" srcId="{C468DC46-AED6-4407-821F-D327CD7014DD}" destId="{257873C1-6495-4DCA-AC31-1C788C321064}" srcOrd="2" destOrd="0" presId="urn:microsoft.com/office/officeart/2005/8/layout/vList5"/>
    <dgm:cxn modelId="{01E792CB-6580-4BCD-AC75-780D5D18B82D}" type="presParOf" srcId="{257873C1-6495-4DCA-AC31-1C788C321064}" destId="{4F5026BB-9971-4A53-978E-0C169124F893}" srcOrd="0" destOrd="0" presId="urn:microsoft.com/office/officeart/2005/8/layout/vList5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C149F9-6C4D-4EA6-BEF9-0810EA678C2B}" type="doc">
      <dgm:prSet loTypeId="urn:microsoft.com/office/officeart/2005/8/layout/vList5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7A3CA43-60EF-4A6C-B3CF-A2F177288EAF}">
      <dgm:prSet phldrT="[Текст]" custT="1"/>
      <dgm:spPr/>
      <dgm:t>
        <a:bodyPr/>
        <a:lstStyle/>
        <a:p>
          <a:pPr rtl="0"/>
          <a:r>
            <a:rPr kumimoji="0" lang="ru-RU" sz="1800" b="1" i="0" u="none" strike="noStrike" cap="none" normalizeH="0" baseline="0" dirty="0">
              <a:ln/>
              <a:solidFill>
                <a:srgbClr val="002060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rPr>
            <a:t>Внеурочная деятельность</a:t>
          </a:r>
          <a:endParaRPr lang="ru-RU" sz="1800" u="none" dirty="0">
            <a:solidFill>
              <a:srgbClr val="002060"/>
            </a:solidFill>
            <a:latin typeface="Bookman Old Style" pitchFamily="18" charset="0"/>
          </a:endParaRPr>
        </a:p>
      </dgm:t>
    </dgm:pt>
    <dgm:pt modelId="{3E37F5C0-6A92-47F9-88F5-DA310529E1EB}" type="parTrans" cxnId="{58E33385-4963-4A17-9BA9-CA96ED09E806}">
      <dgm:prSet/>
      <dgm:spPr/>
      <dgm:t>
        <a:bodyPr/>
        <a:lstStyle/>
        <a:p>
          <a:endParaRPr lang="ru-RU"/>
        </a:p>
      </dgm:t>
    </dgm:pt>
    <dgm:pt modelId="{B47B69DE-AB91-4DC2-B582-DA0BD55B166E}" type="sibTrans" cxnId="{58E33385-4963-4A17-9BA9-CA96ED09E806}">
      <dgm:prSet/>
      <dgm:spPr/>
      <dgm:t>
        <a:bodyPr/>
        <a:lstStyle/>
        <a:p>
          <a:endParaRPr lang="ru-RU"/>
        </a:p>
      </dgm:t>
    </dgm:pt>
    <dgm:pt modelId="{C468DC46-AED6-4407-821F-D327CD7014DD}" type="pres">
      <dgm:prSet presAssocID="{A2C149F9-6C4D-4EA6-BEF9-0810EA678C2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FEE6D4-2CB5-444E-8A81-50A5605DC17D}" type="pres">
      <dgm:prSet presAssocID="{A7A3CA43-60EF-4A6C-B3CF-A2F177288EAF}" presName="linNode" presStyleCnt="0"/>
      <dgm:spPr/>
    </dgm:pt>
    <dgm:pt modelId="{EBD2F315-2D1A-440F-94AC-FAAE6828F99E}" type="pres">
      <dgm:prSet presAssocID="{A7A3CA43-60EF-4A6C-B3CF-A2F177288EAF}" presName="parentText" presStyleLbl="node1" presStyleIdx="0" presStyleCnt="1" custScaleX="89833" custScaleY="27467" custLinFactNeighborX="-91658" custLinFactNeighborY="-2876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B7F6CC-4772-415F-BF53-0BF2ED9BA0B4}" type="presOf" srcId="{A2C149F9-6C4D-4EA6-BEF9-0810EA678C2B}" destId="{C468DC46-AED6-4407-821F-D327CD7014DD}" srcOrd="0" destOrd="0" presId="urn:microsoft.com/office/officeart/2005/8/layout/vList5"/>
    <dgm:cxn modelId="{94E4DB1D-2D46-4330-8D50-B0CA187521D1}" type="presOf" srcId="{A7A3CA43-60EF-4A6C-B3CF-A2F177288EAF}" destId="{EBD2F315-2D1A-440F-94AC-FAAE6828F99E}" srcOrd="0" destOrd="0" presId="urn:microsoft.com/office/officeart/2005/8/layout/vList5"/>
    <dgm:cxn modelId="{58E33385-4963-4A17-9BA9-CA96ED09E806}" srcId="{A2C149F9-6C4D-4EA6-BEF9-0810EA678C2B}" destId="{A7A3CA43-60EF-4A6C-B3CF-A2F177288EAF}" srcOrd="0" destOrd="0" parTransId="{3E37F5C0-6A92-47F9-88F5-DA310529E1EB}" sibTransId="{B47B69DE-AB91-4DC2-B582-DA0BD55B166E}"/>
    <dgm:cxn modelId="{38B46D8E-093E-43A4-854E-E849071058CA}" type="presParOf" srcId="{C468DC46-AED6-4407-821F-D327CD7014DD}" destId="{15FEE6D4-2CB5-444E-8A81-50A5605DC17D}" srcOrd="0" destOrd="0" presId="urn:microsoft.com/office/officeart/2005/8/layout/vList5"/>
    <dgm:cxn modelId="{1E0C5A8B-7D89-4F84-94F7-6D32437D7422}" type="presParOf" srcId="{15FEE6D4-2CB5-444E-8A81-50A5605DC17D}" destId="{EBD2F315-2D1A-440F-94AC-FAAE6828F99E}" srcOrd="0" destOrd="0" presId="urn:microsoft.com/office/officeart/2005/8/layout/vList5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C149F9-6C4D-4EA6-BEF9-0810EA678C2B}" type="doc">
      <dgm:prSet loTypeId="urn:microsoft.com/office/officeart/2005/8/layout/vList5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83D8F72-F5E5-42A5-901D-98EABD2F7DC0}">
      <dgm:prSet phldrT="[Текст]" custT="1"/>
      <dgm:spPr/>
      <dgm:t>
        <a:bodyPr/>
        <a:lstStyle/>
        <a:p>
          <a:pPr rtl="0"/>
          <a:r>
            <a:rPr kumimoji="0" lang="ru-RU" sz="1800" b="1" i="0" u="none" strike="noStrike" cap="none" normalizeH="0" baseline="0" dirty="0">
              <a:ln/>
              <a:solidFill>
                <a:srgbClr val="002060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rPr>
            <a:t>Уклад школьной жизни</a:t>
          </a:r>
          <a:endParaRPr lang="ru-RU" sz="1800" u="none" dirty="0">
            <a:solidFill>
              <a:srgbClr val="002060"/>
            </a:solidFill>
            <a:latin typeface="Bookman Old Style" pitchFamily="18" charset="0"/>
          </a:endParaRPr>
        </a:p>
      </dgm:t>
    </dgm:pt>
    <dgm:pt modelId="{05E7EBA6-ED48-4FF0-979B-DDBF8768B6D2}" type="parTrans" cxnId="{0AE734D3-472A-49DA-A036-8D65FEE92DCE}">
      <dgm:prSet/>
      <dgm:spPr/>
      <dgm:t>
        <a:bodyPr/>
        <a:lstStyle/>
        <a:p>
          <a:endParaRPr lang="ru-RU" sz="1800"/>
        </a:p>
      </dgm:t>
    </dgm:pt>
    <dgm:pt modelId="{10B096F1-B484-4012-96F4-823D7DC8511D}" type="sibTrans" cxnId="{0AE734D3-472A-49DA-A036-8D65FEE92DCE}">
      <dgm:prSet/>
      <dgm:spPr/>
      <dgm:t>
        <a:bodyPr/>
        <a:lstStyle/>
        <a:p>
          <a:endParaRPr lang="ru-RU" sz="1800"/>
        </a:p>
      </dgm:t>
    </dgm:pt>
    <dgm:pt modelId="{C468DC46-AED6-4407-821F-D327CD7014DD}" type="pres">
      <dgm:prSet presAssocID="{A2C149F9-6C4D-4EA6-BEF9-0810EA678C2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06F0EA-B9CF-4CFE-AEF8-4FD56B511C1B}" type="pres">
      <dgm:prSet presAssocID="{383D8F72-F5E5-42A5-901D-98EABD2F7DC0}" presName="linNode" presStyleCnt="0"/>
      <dgm:spPr/>
    </dgm:pt>
    <dgm:pt modelId="{491AAB55-E250-4879-96C8-AA0C784CE103}" type="pres">
      <dgm:prSet presAssocID="{383D8F72-F5E5-42A5-901D-98EABD2F7DC0}" presName="parentText" presStyleLbl="node1" presStyleIdx="0" presStyleCnt="1" custScaleX="61206" custScaleY="30002" custLinFactNeighborX="-99027" custLinFactNeighborY="-274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B7F6CC-4772-415F-BF53-0BF2ED9BA0B4}" type="presOf" srcId="{A2C149F9-6C4D-4EA6-BEF9-0810EA678C2B}" destId="{C468DC46-AED6-4407-821F-D327CD7014DD}" srcOrd="0" destOrd="0" presId="urn:microsoft.com/office/officeart/2005/8/layout/vList5"/>
    <dgm:cxn modelId="{AF5AE0BA-359F-4ECC-9BE1-7F2293CBA561}" type="presOf" srcId="{383D8F72-F5E5-42A5-901D-98EABD2F7DC0}" destId="{491AAB55-E250-4879-96C8-AA0C784CE103}" srcOrd="0" destOrd="0" presId="urn:microsoft.com/office/officeart/2005/8/layout/vList5"/>
    <dgm:cxn modelId="{0AE734D3-472A-49DA-A036-8D65FEE92DCE}" srcId="{A2C149F9-6C4D-4EA6-BEF9-0810EA678C2B}" destId="{383D8F72-F5E5-42A5-901D-98EABD2F7DC0}" srcOrd="0" destOrd="0" parTransId="{05E7EBA6-ED48-4FF0-979B-DDBF8768B6D2}" sibTransId="{10B096F1-B484-4012-96F4-823D7DC8511D}"/>
    <dgm:cxn modelId="{8D3B6E3B-9D25-4BF0-8A68-36644566313E}" type="presParOf" srcId="{C468DC46-AED6-4407-821F-D327CD7014DD}" destId="{6C06F0EA-B9CF-4CFE-AEF8-4FD56B511C1B}" srcOrd="0" destOrd="0" presId="urn:microsoft.com/office/officeart/2005/8/layout/vList5"/>
    <dgm:cxn modelId="{BFBF2FCD-5BFA-4B89-97A4-51C9D42883C7}" type="presParOf" srcId="{6C06F0EA-B9CF-4CFE-AEF8-4FD56B511C1B}" destId="{491AAB55-E250-4879-96C8-AA0C784CE103}" srcOrd="0" destOrd="0" presId="urn:microsoft.com/office/officeart/2005/8/layout/vList5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C149F9-6C4D-4EA6-BEF9-0810EA678C2B}" type="doc">
      <dgm:prSet loTypeId="urn:microsoft.com/office/officeart/2005/8/layout/vList5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825784E-7255-4667-B696-70C036ECF533}">
      <dgm:prSet phldrT="[Текст]" custT="1"/>
      <dgm:spPr/>
      <dgm:t>
        <a:bodyPr/>
        <a:lstStyle/>
        <a:p>
          <a:r>
            <a:rPr kumimoji="0" lang="ru-RU" sz="1800" b="1" i="0" u="none" strike="noStrike" cap="none" normalizeH="0" baseline="0" dirty="0">
              <a:ln/>
              <a:solidFill>
                <a:srgbClr val="002060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rPr>
            <a:t>Взаимодействие с семьей</a:t>
          </a:r>
          <a:endParaRPr lang="ru-RU" sz="1800" u="none" dirty="0">
            <a:solidFill>
              <a:srgbClr val="002060"/>
            </a:solidFill>
            <a:latin typeface="Bookman Old Style" pitchFamily="18" charset="0"/>
          </a:endParaRPr>
        </a:p>
      </dgm:t>
    </dgm:pt>
    <dgm:pt modelId="{6053212F-B545-455F-87D4-534232EC2037}" type="parTrans" cxnId="{C78C6E16-1164-4AD1-AFBB-C30F7B7596B0}">
      <dgm:prSet/>
      <dgm:spPr/>
      <dgm:t>
        <a:bodyPr/>
        <a:lstStyle/>
        <a:p>
          <a:endParaRPr lang="ru-RU" sz="1800"/>
        </a:p>
      </dgm:t>
    </dgm:pt>
    <dgm:pt modelId="{E6B91CB8-F13E-4421-BC67-4214ABC13585}" type="sibTrans" cxnId="{C78C6E16-1164-4AD1-AFBB-C30F7B7596B0}">
      <dgm:prSet/>
      <dgm:spPr/>
      <dgm:t>
        <a:bodyPr/>
        <a:lstStyle/>
        <a:p>
          <a:endParaRPr lang="ru-RU" sz="1800"/>
        </a:p>
      </dgm:t>
    </dgm:pt>
    <dgm:pt modelId="{C468DC46-AED6-4407-821F-D327CD7014DD}" type="pres">
      <dgm:prSet presAssocID="{A2C149F9-6C4D-4EA6-BEF9-0810EA678C2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BFBFFA-9745-4C85-AAA3-3B0B8FF1E883}" type="pres">
      <dgm:prSet presAssocID="{5825784E-7255-4667-B696-70C036ECF533}" presName="linNode" presStyleCnt="0"/>
      <dgm:spPr/>
    </dgm:pt>
    <dgm:pt modelId="{21E57D3F-3478-418B-A725-E45C1B6EC8C0}" type="pres">
      <dgm:prSet presAssocID="{5825784E-7255-4667-B696-70C036ECF533}" presName="parentText" presStyleLbl="node1" presStyleIdx="0" presStyleCnt="1" custScaleX="87235" custScaleY="17548" custLinFactNeighborX="-90642" custLinFactNeighborY="-399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3AF533-3E3F-4D30-88C8-D29F1BCF7529}" type="presOf" srcId="{5825784E-7255-4667-B696-70C036ECF533}" destId="{21E57D3F-3478-418B-A725-E45C1B6EC8C0}" srcOrd="0" destOrd="0" presId="urn:microsoft.com/office/officeart/2005/8/layout/vList5"/>
    <dgm:cxn modelId="{6AB7F6CC-4772-415F-BF53-0BF2ED9BA0B4}" type="presOf" srcId="{A2C149F9-6C4D-4EA6-BEF9-0810EA678C2B}" destId="{C468DC46-AED6-4407-821F-D327CD7014DD}" srcOrd="0" destOrd="0" presId="urn:microsoft.com/office/officeart/2005/8/layout/vList5"/>
    <dgm:cxn modelId="{C78C6E16-1164-4AD1-AFBB-C30F7B7596B0}" srcId="{A2C149F9-6C4D-4EA6-BEF9-0810EA678C2B}" destId="{5825784E-7255-4667-B696-70C036ECF533}" srcOrd="0" destOrd="0" parTransId="{6053212F-B545-455F-87D4-534232EC2037}" sibTransId="{E6B91CB8-F13E-4421-BC67-4214ABC13585}"/>
    <dgm:cxn modelId="{667270E6-D086-4C62-AC2E-9D7C775CC7FA}" type="presParOf" srcId="{C468DC46-AED6-4407-821F-D327CD7014DD}" destId="{31BFBFFA-9745-4C85-AAA3-3B0B8FF1E883}" srcOrd="0" destOrd="0" presId="urn:microsoft.com/office/officeart/2005/8/layout/vList5"/>
    <dgm:cxn modelId="{ECD1F250-BC15-4A03-803C-B0BDB0E856F3}" type="presParOf" srcId="{31BFBFFA-9745-4C85-AAA3-3B0B8FF1E883}" destId="{21E57D3F-3478-418B-A725-E45C1B6EC8C0}" srcOrd="0" destOrd="0" presId="urn:microsoft.com/office/officeart/2005/8/layout/vList5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9F0570-FB1F-49CB-ACA7-5A64F4C560C9}">
      <dsp:nvSpPr>
        <dsp:cNvPr id="0" name=""/>
        <dsp:cNvSpPr/>
      </dsp:nvSpPr>
      <dsp:spPr>
        <a:xfrm>
          <a:off x="406951" y="72009"/>
          <a:ext cx="1722785" cy="27210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kern="1200" cap="none" normalizeH="0" baseline="0" dirty="0">
              <a:ln/>
              <a:solidFill>
                <a:srgbClr val="002060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rPr>
            <a:t>Уроки</a:t>
          </a:r>
          <a:endParaRPr lang="ru-RU" sz="1800" u="none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406951" y="72009"/>
        <a:ext cx="1722785" cy="2721012"/>
      </dsp:txXfrm>
    </dsp:sp>
    <dsp:sp modelId="{4F5026BB-9971-4A53-978E-0C169124F893}">
      <dsp:nvSpPr>
        <dsp:cNvPr id="0" name=""/>
        <dsp:cNvSpPr/>
      </dsp:nvSpPr>
      <dsp:spPr>
        <a:xfrm>
          <a:off x="2160229" y="0"/>
          <a:ext cx="3047754" cy="2900803"/>
        </a:xfrm>
        <a:prstGeom prst="roundRect">
          <a:avLst/>
        </a:prstGeom>
        <a:solidFill>
          <a:srgbClr val="E5E5FF">
            <a:alpha val="90000"/>
          </a:srgb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b="1" kern="1200" dirty="0">
            <a:solidFill>
              <a:schemeClr val="tx1">
                <a:lumMod val="85000"/>
                <a:lumOff val="15000"/>
              </a:schemeClr>
            </a:solidFill>
            <a:latin typeface="Bookman Old Style" panose="02050604050505020204" pitchFamily="18" charset="0"/>
          </a:endParaRPr>
        </a:p>
      </dsp:txBody>
      <dsp:txXfrm>
        <a:off x="2160229" y="0"/>
        <a:ext cx="3047754" cy="290080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D2F315-2D1A-440F-94AC-FAAE6828F99E}">
      <dsp:nvSpPr>
        <dsp:cNvPr id="0" name=""/>
        <dsp:cNvSpPr/>
      </dsp:nvSpPr>
      <dsp:spPr>
        <a:xfrm>
          <a:off x="71994" y="432076"/>
          <a:ext cx="2794476" cy="15822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kern="1200" cap="none" normalizeH="0" baseline="0" dirty="0">
              <a:ln/>
              <a:solidFill>
                <a:srgbClr val="002060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rPr>
            <a:t>Внеурочная деятельность</a:t>
          </a:r>
          <a:endParaRPr lang="ru-RU" sz="1800" u="none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71994" y="432076"/>
        <a:ext cx="2794476" cy="158227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1AAB55-E250-4879-96C8-AA0C784CE103}">
      <dsp:nvSpPr>
        <dsp:cNvPr id="0" name=""/>
        <dsp:cNvSpPr/>
      </dsp:nvSpPr>
      <dsp:spPr>
        <a:xfrm>
          <a:off x="288020" y="432048"/>
          <a:ext cx="1903962" cy="172830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kern="1200" cap="none" normalizeH="0" baseline="0" dirty="0">
              <a:ln/>
              <a:solidFill>
                <a:srgbClr val="002060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rPr>
            <a:t>Уклад школьной жизни</a:t>
          </a:r>
          <a:endParaRPr lang="ru-RU" sz="1800" u="none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288020" y="432048"/>
        <a:ext cx="1903962" cy="172830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E57D3F-3478-418B-A725-E45C1B6EC8C0}">
      <dsp:nvSpPr>
        <dsp:cNvPr id="0" name=""/>
        <dsp:cNvSpPr/>
      </dsp:nvSpPr>
      <dsp:spPr>
        <a:xfrm>
          <a:off x="144008" y="72008"/>
          <a:ext cx="2713658" cy="10108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kern="1200" cap="none" normalizeH="0" baseline="0" dirty="0">
              <a:ln/>
              <a:solidFill>
                <a:srgbClr val="002060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rPr>
            <a:t>Взаимодействие с семьей</a:t>
          </a:r>
          <a:endParaRPr lang="ru-RU" sz="1800" u="none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144008" y="72008"/>
        <a:ext cx="2713658" cy="1010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A09F4-1C95-409D-8716-00926031CA1F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B2CCD-9A42-4774-9752-AAFF37323A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6241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B2CCD-9A42-4774-9752-AAFF37323AE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4974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B2CCD-9A42-4774-9752-AAFF37323AE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2029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7BD01-B35A-4355-BD64-A1224106B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876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0577E-C191-44B7-BC8B-EEAB426D94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0930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55FF2-3112-438C-9157-126F371EBD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8570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DAC55-9BC7-45E1-BE96-8D19640949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8870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CE40C-6248-4A89-91D7-3EA9A5FB8F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212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2B406-2FB4-42E1-BA06-0717550398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0437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70A23-7F45-4464-8D20-F8EF96C0F2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673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4B1A4-34CA-4A63-9215-FDA1CB056B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7663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2EA32-435B-422C-A47B-04C82E7B5F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6991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83905-6146-488D-86C1-DD4008BFB5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1401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FC497-4C26-4D2C-922C-85CA883FA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399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F356E-4278-49B6-8DA8-A1730A9228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6261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486AC-17C5-44C8-994D-A50097580D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52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42684E87-B95A-4C63-B386-E16ECFCAE6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sp>
        <p:nvSpPr>
          <p:cNvPr id="307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7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  <p:sldLayoutId id="2147484365" r:id="rId12"/>
    <p:sldLayoutId id="2147484366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0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01.jpe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105.jpeg"/><Relationship Id="rId10" Type="http://schemas.openxmlformats.org/officeDocument/2006/relationships/image" Target="../media/image100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99.jpeg"/><Relationship Id="rId1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71775" y="1828800"/>
            <a:ext cx="6219825" cy="2209800"/>
          </a:xfrm>
        </p:spPr>
        <p:txBody>
          <a:bodyPr/>
          <a:lstStyle/>
          <a:p>
            <a:pPr algn="ctr" eaLnBrk="1" hangingPunct="1"/>
            <a:r>
              <a:rPr lang="ru-RU" altLang="ru-RU" sz="3200" dirty="0">
                <a:latin typeface="Bookman Old Style" pitchFamily="18" charset="0"/>
              </a:rPr>
              <a:t>Вопросы формирования духовно-нравственной культуры младших школьников</a:t>
            </a:r>
          </a:p>
        </p:txBody>
      </p:sp>
      <p:sp>
        <p:nvSpPr>
          <p:cNvPr id="5124" name="Прямоугольник 10"/>
          <p:cNvSpPr>
            <a:spLocks noChangeArrowheads="1"/>
          </p:cNvSpPr>
          <p:nvPr/>
        </p:nvSpPr>
        <p:spPr bwMode="auto">
          <a:xfrm>
            <a:off x="2411412" y="116632"/>
            <a:ext cx="64810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Муниципальное бюджетное общеобразовательное учреждение </a:t>
            </a:r>
          </a:p>
          <a:p>
            <a:pPr algn="ctr" eaLnBrk="1" hangingPunct="1"/>
            <a:r>
              <a:rPr lang="ru-RU" altLang="ru-RU" sz="18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«Гимназия №38»</a:t>
            </a:r>
            <a:endParaRPr lang="en-US" altLang="ru-RU" sz="1800" b="1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Рисунок 5" descr="C:\Documents and Settings\User\Мои документы\Мои рисунки\ГИМНАЗИЯ_38 эмблема.jpg">
            <a:extLst>
              <a:ext uri="{FF2B5EF4-FFF2-40B4-BE49-F238E27FC236}">
                <a16:creationId xmlns:a16="http://schemas.microsoft.com/office/drawing/2014/main" xmlns="" id="{4A89BE42-C640-9BBE-CDA0-31F619A4F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97"/>
            <a:ext cx="2267744" cy="226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55927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995541275"/>
              </p:ext>
            </p:extLst>
          </p:nvPr>
        </p:nvGraphicFramePr>
        <p:xfrm>
          <a:off x="179512" y="908720"/>
          <a:ext cx="864096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26" name="Прямоугольник 10"/>
          <p:cNvSpPr>
            <a:spLocks noChangeArrowheads="1"/>
          </p:cNvSpPr>
          <p:nvPr/>
        </p:nvSpPr>
        <p:spPr bwMode="auto">
          <a:xfrm>
            <a:off x="179512" y="476672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Формирование духовно-нравственной культуры</a:t>
            </a:r>
            <a:endParaRPr lang="ru-RU" sz="2400" dirty="0">
              <a:solidFill>
                <a:srgbClr val="00206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1124744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BCE782D8-7CB1-35E9-1F3A-C879B9D14EFA}"/>
              </a:ext>
            </a:extLst>
          </p:cNvPr>
          <p:cNvGrpSpPr/>
          <p:nvPr/>
        </p:nvGrpSpPr>
        <p:grpSpPr>
          <a:xfrm>
            <a:off x="2411760" y="1340768"/>
            <a:ext cx="6192688" cy="1872208"/>
            <a:chOff x="2232245" y="144015"/>
            <a:chExt cx="4905383" cy="969289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xmlns="" id="{D13AFBEA-A1CA-F57B-B676-9409F437FEC1}"/>
                </a:ext>
              </a:extLst>
            </p:cNvPr>
            <p:cNvSpPr/>
            <p:nvPr/>
          </p:nvSpPr>
          <p:spPr>
            <a:xfrm>
              <a:off x="2232245" y="144015"/>
              <a:ext cx="4905383" cy="969289"/>
            </a:xfrm>
            <a:prstGeom prst="roundRect">
              <a:avLst/>
            </a:prstGeom>
            <a:solidFill>
              <a:srgbClr val="E5E5FF">
                <a:alpha val="90000"/>
              </a:srgbClr>
            </a:solidFill>
          </p:spPr>
          <p:style>
            <a:lnRef idx="3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025618AF-C583-9960-DC99-7DD785729E32}"/>
                </a:ext>
              </a:extLst>
            </p:cNvPr>
            <p:cNvSpPr txBox="1"/>
            <p:nvPr/>
          </p:nvSpPr>
          <p:spPr>
            <a:xfrm>
              <a:off x="2279562" y="191332"/>
              <a:ext cx="4810749" cy="874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11430" rIns="22860" bIns="11430" numCol="1" spcCol="1270" anchor="ctr" anchorCtr="0">
              <a:noAutofit/>
            </a:bodyPr>
            <a:lstStyle/>
            <a:p>
              <a:pPr marL="0" lvl="0" indent="0" algn="ctr" defTabSz="266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FB1B96B-E693-9B03-49BC-AE302B445C80}"/>
              </a:ext>
            </a:extLst>
          </p:cNvPr>
          <p:cNvSpPr txBox="1"/>
          <p:nvPr/>
        </p:nvSpPr>
        <p:spPr>
          <a:xfrm>
            <a:off x="2483768" y="1340768"/>
            <a:ext cx="5976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Акции, посвященные знаменательным датам страны, торжественные линейки, волонтерское движение, научное общество, фестивали, конкурсы, КТД, экологические акции, мероприятия с использованием интерактивных локаций и тематических активностей и др.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BB1C9970-8623-433D-A3ED-51FBA7282068}"/>
              </a:ext>
            </a:extLst>
          </p:cNvPr>
          <p:cNvCxnSpPr/>
          <p:nvPr/>
        </p:nvCxnSpPr>
        <p:spPr>
          <a:xfrm>
            <a:off x="323528" y="3501008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336F12-EC28-5DBB-E829-2C965C815980}"/>
              </a:ext>
            </a:extLst>
          </p:cNvPr>
          <p:cNvSpPr txBox="1"/>
          <p:nvPr/>
        </p:nvSpPr>
        <p:spPr>
          <a:xfrm>
            <a:off x="179512" y="3717032"/>
            <a:ext cx="2880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</a:rPr>
              <a:t>Посвящение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</a:rPr>
              <a:t> в гимназисты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35045ED-65D6-C6A6-5BA6-0F1417A616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157"/>
          <a:stretch/>
        </p:blipFill>
        <p:spPr>
          <a:xfrm>
            <a:off x="3059832" y="3861048"/>
            <a:ext cx="2363248" cy="22322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EB8AF41-ECF6-98AF-98F3-1F75CC15ED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3717032"/>
            <a:ext cx="3168352" cy="2376264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B104045F-F1CF-8C1D-D3C7-73327E55B81F}"/>
              </a:ext>
            </a:extLst>
          </p:cNvPr>
          <p:cNvCxnSpPr/>
          <p:nvPr/>
        </p:nvCxnSpPr>
        <p:spPr>
          <a:xfrm>
            <a:off x="323528" y="6381328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26948E-FB29-95C6-D08D-A168392C76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581128"/>
            <a:ext cx="2701803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4822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4A42338A-9E26-9597-468A-9669E896D149}"/>
              </a:ext>
            </a:extLst>
          </p:cNvPr>
          <p:cNvCxnSpPr/>
          <p:nvPr/>
        </p:nvCxnSpPr>
        <p:spPr>
          <a:xfrm>
            <a:off x="251520" y="908720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04DF1B-B97A-293A-32F8-781898F43609}"/>
              </a:ext>
            </a:extLst>
          </p:cNvPr>
          <p:cNvSpPr txBox="1"/>
          <p:nvPr/>
        </p:nvSpPr>
        <p:spPr>
          <a:xfrm>
            <a:off x="1619672" y="404664"/>
            <a:ext cx="5958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Уклад школьной жизни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F1FB04-B52E-11E7-8566-9B7F22EC80A1}"/>
              </a:ext>
            </a:extLst>
          </p:cNvPr>
          <p:cNvSpPr txBox="1"/>
          <p:nvPr/>
        </p:nvSpPr>
        <p:spPr>
          <a:xfrm>
            <a:off x="107504" y="980728"/>
            <a:ext cx="4176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</a:rPr>
              <a:t>Торжественная линейка памяти А. </a:t>
            </a:r>
            <a:r>
              <a:rPr lang="ru-RU" sz="2000" b="1" dirty="0" err="1">
                <a:solidFill>
                  <a:srgbClr val="002060"/>
                </a:solidFill>
              </a:rPr>
              <a:t>Галчина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87C2843-11A0-F2D5-0D48-D9D210F5D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700808"/>
            <a:ext cx="3600400" cy="20252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030C8EE-1A9E-32ED-7191-56ED34DFBC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2846" y="1052736"/>
            <a:ext cx="3644609" cy="27363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28D68B7-4575-C4C9-B9DF-841E3158E0EF}"/>
              </a:ext>
            </a:extLst>
          </p:cNvPr>
          <p:cNvSpPr txBox="1"/>
          <p:nvPr/>
        </p:nvSpPr>
        <p:spPr>
          <a:xfrm>
            <a:off x="251520" y="3861048"/>
            <a:ext cx="52565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</a:rPr>
              <a:t>Волонтерская акция: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</a:rPr>
              <a:t>                    «Дети вместо цветов»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C83DA61-7F93-5A27-A483-EBC6E2A0DE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11"/>
          <a:stretch/>
        </p:blipFill>
        <p:spPr>
          <a:xfrm>
            <a:off x="5580112" y="3933056"/>
            <a:ext cx="2059186" cy="27563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C37AFB9-0C99-B746-C101-D550294AD5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95"/>
          <a:stretch/>
        </p:blipFill>
        <p:spPr>
          <a:xfrm>
            <a:off x="971600" y="4581128"/>
            <a:ext cx="3456384" cy="20520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5EF6F9-9765-4272-4719-7C9561FD4D72}"/>
              </a:ext>
            </a:extLst>
          </p:cNvPr>
          <p:cNvSpPr txBox="1"/>
          <p:nvPr/>
        </p:nvSpPr>
        <p:spPr>
          <a:xfrm>
            <a:off x="-144016" y="7029400"/>
            <a:ext cx="44644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</a:rPr>
              <a:t>«Коробка храбрости»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272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F781EC9-DBD3-4FA7-D10E-B3848BECB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365104"/>
            <a:ext cx="2688299" cy="20162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8847B8D-6142-9B4A-2AC8-DD583570F3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4365104"/>
            <a:ext cx="3329367" cy="21068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C1B6F28-008F-1AB4-E399-208CFDA52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3861048"/>
            <a:ext cx="2052000" cy="2736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EE720D6-4E92-4271-AE50-2D45286BB7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412776"/>
            <a:ext cx="2952328" cy="22142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A52484B-8300-EE3A-0B6C-6F201CE39E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44"/>
          <a:stretch/>
        </p:blipFill>
        <p:spPr>
          <a:xfrm>
            <a:off x="4283968" y="1412777"/>
            <a:ext cx="3744416" cy="2304412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F473C0DA-35A0-1B15-CBCB-DEEF35FDA352}"/>
              </a:ext>
            </a:extLst>
          </p:cNvPr>
          <p:cNvCxnSpPr/>
          <p:nvPr/>
        </p:nvCxnSpPr>
        <p:spPr>
          <a:xfrm>
            <a:off x="251520" y="908720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A115645-14EA-CE96-0099-F9519502C1BA}"/>
              </a:ext>
            </a:extLst>
          </p:cNvPr>
          <p:cNvSpPr txBox="1"/>
          <p:nvPr/>
        </p:nvSpPr>
        <p:spPr>
          <a:xfrm>
            <a:off x="1619672" y="404664"/>
            <a:ext cx="5958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Уклад школьной жизни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AF487E4-E127-2981-1502-634F09BFBC02}"/>
              </a:ext>
            </a:extLst>
          </p:cNvPr>
          <p:cNvSpPr txBox="1"/>
          <p:nvPr/>
        </p:nvSpPr>
        <p:spPr>
          <a:xfrm>
            <a:off x="107504" y="980728"/>
            <a:ext cx="53285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</a:rPr>
              <a:t>Акции: «Читающий автобус»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7C26B4C-73BB-8307-F8B5-4476CF218019}"/>
              </a:ext>
            </a:extLst>
          </p:cNvPr>
          <p:cNvSpPr txBox="1"/>
          <p:nvPr/>
        </p:nvSpPr>
        <p:spPr>
          <a:xfrm>
            <a:off x="-252536" y="3933056"/>
            <a:ext cx="3816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</a:rPr>
              <a:t>«Засветись»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989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4A42338A-9E26-9597-468A-9669E896D149}"/>
              </a:ext>
            </a:extLst>
          </p:cNvPr>
          <p:cNvCxnSpPr/>
          <p:nvPr/>
        </p:nvCxnSpPr>
        <p:spPr>
          <a:xfrm>
            <a:off x="251520" y="836712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04DF1B-B97A-293A-32F8-781898F43609}"/>
              </a:ext>
            </a:extLst>
          </p:cNvPr>
          <p:cNvSpPr txBox="1"/>
          <p:nvPr/>
        </p:nvSpPr>
        <p:spPr>
          <a:xfrm>
            <a:off x="1619672" y="404664"/>
            <a:ext cx="5958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Уклад школьной жизни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1BCBF0-DB84-7F61-6E10-83F052179807}"/>
              </a:ext>
            </a:extLst>
          </p:cNvPr>
          <p:cNvSpPr txBox="1"/>
          <p:nvPr/>
        </p:nvSpPr>
        <p:spPr>
          <a:xfrm>
            <a:off x="-468560" y="1268760"/>
            <a:ext cx="44644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</a:rPr>
              <a:t>«Коробка храбрости»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432B583-BB68-4834-2114-9ACECFEBD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1340768"/>
            <a:ext cx="3251200" cy="24384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0EB3E00-35E7-F9E7-C784-0A4213E70C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772816"/>
            <a:ext cx="2088232" cy="15661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902DAC5-F11D-9250-0643-9B832AAEFC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1700808"/>
            <a:ext cx="2736304" cy="20522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A61F977-31E1-44B9-D21F-289AFA5CDC78}"/>
              </a:ext>
            </a:extLst>
          </p:cNvPr>
          <p:cNvSpPr txBox="1"/>
          <p:nvPr/>
        </p:nvSpPr>
        <p:spPr>
          <a:xfrm>
            <a:off x="179512" y="5733256"/>
            <a:ext cx="3275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</a:rPr>
              <a:t>«Коробка тепла»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BF4220E-49D1-DD4B-3662-AF9E00B342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20" t="-4468" r="-8520" b="19367"/>
          <a:stretch/>
        </p:blipFill>
        <p:spPr>
          <a:xfrm>
            <a:off x="3131840" y="3933056"/>
            <a:ext cx="2283619" cy="252187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30110B6-8DC5-D082-C135-F79F438B2F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4077072"/>
            <a:ext cx="3169920" cy="2377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3A38DC-048A-0E94-D44F-37D1E2A03ECD}"/>
              </a:ext>
            </a:extLst>
          </p:cNvPr>
          <p:cNvSpPr txBox="1"/>
          <p:nvPr/>
        </p:nvSpPr>
        <p:spPr>
          <a:xfrm>
            <a:off x="179512" y="908720"/>
            <a:ext cx="48052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</a:rPr>
              <a:t>Волонтерское движение: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160C50B-4474-25D5-3778-1088902906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42146" t="33769" r="4921" b="1306"/>
          <a:stretch/>
        </p:blipFill>
        <p:spPr>
          <a:xfrm>
            <a:off x="323528" y="3429000"/>
            <a:ext cx="2088232" cy="192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28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4A42338A-9E26-9597-468A-9669E896D149}"/>
              </a:ext>
            </a:extLst>
          </p:cNvPr>
          <p:cNvCxnSpPr/>
          <p:nvPr/>
        </p:nvCxnSpPr>
        <p:spPr>
          <a:xfrm>
            <a:off x="251520" y="908720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04DF1B-B97A-293A-32F8-781898F43609}"/>
              </a:ext>
            </a:extLst>
          </p:cNvPr>
          <p:cNvSpPr txBox="1"/>
          <p:nvPr/>
        </p:nvSpPr>
        <p:spPr>
          <a:xfrm>
            <a:off x="1619672" y="404664"/>
            <a:ext cx="5958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Уклад школьной жизни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F1FB04-B52E-11E7-8566-9B7F22EC80A1}"/>
              </a:ext>
            </a:extLst>
          </p:cNvPr>
          <p:cNvSpPr txBox="1"/>
          <p:nvPr/>
        </p:nvSpPr>
        <p:spPr>
          <a:xfrm>
            <a:off x="0" y="1268760"/>
            <a:ext cx="4608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</a:rPr>
              <a:t>«Гимназия – детскому дому»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C4B0BBA-DA3C-D1F3-42E9-3C913A3375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1124744"/>
            <a:ext cx="2304256" cy="30723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6B0A400-DD34-E032-68F4-87B4A777ED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30" t="13327" r="11398" b="18233"/>
          <a:stretch/>
        </p:blipFill>
        <p:spPr>
          <a:xfrm>
            <a:off x="179512" y="1844824"/>
            <a:ext cx="3952200" cy="23762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4C1E620-5AFE-C2B4-0B5A-38478F1C2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1628800"/>
            <a:ext cx="1944216" cy="25922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6DC817F-EF29-9439-44DF-C757A8AFA135}"/>
              </a:ext>
            </a:extLst>
          </p:cNvPr>
          <p:cNvSpPr txBox="1"/>
          <p:nvPr/>
        </p:nvSpPr>
        <p:spPr>
          <a:xfrm>
            <a:off x="107504" y="908720"/>
            <a:ext cx="48052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</a:rPr>
              <a:t>Волонтерское движение:</a:t>
            </a:r>
          </a:p>
        </p:txBody>
      </p:sp>
      <p:pic>
        <p:nvPicPr>
          <p:cNvPr id="14" name="Рисунок 13" descr="Изображение выглядит как человек, внутренний, стол, ребе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08E5FFD-40B3-40C3-BF2B-C2882CFA8F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14" t="10101" r="13774" b="2197"/>
          <a:stretch/>
        </p:blipFill>
        <p:spPr>
          <a:xfrm>
            <a:off x="251520" y="4437112"/>
            <a:ext cx="2304256" cy="221206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человек, внутренний, мужчина, соба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FB7B591-CB10-4FB3-90D7-8E4F7D96A0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59" r="25850"/>
          <a:stretch/>
        </p:blipFill>
        <p:spPr>
          <a:xfrm rot="5400000">
            <a:off x="2738754" y="4470158"/>
            <a:ext cx="2226332" cy="216024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потолок, внутренний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99FD146-7B9D-4823-B899-E65282B2CB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901" r="3663" b="9051"/>
          <a:stretch/>
        </p:blipFill>
        <p:spPr>
          <a:xfrm>
            <a:off x="5148064" y="4581128"/>
            <a:ext cx="3823899" cy="190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4407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4A42338A-9E26-9597-468A-9669E896D149}"/>
              </a:ext>
            </a:extLst>
          </p:cNvPr>
          <p:cNvCxnSpPr/>
          <p:nvPr/>
        </p:nvCxnSpPr>
        <p:spPr>
          <a:xfrm>
            <a:off x="251520" y="908720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04DF1B-B97A-293A-32F8-781898F43609}"/>
              </a:ext>
            </a:extLst>
          </p:cNvPr>
          <p:cNvSpPr txBox="1"/>
          <p:nvPr/>
        </p:nvSpPr>
        <p:spPr>
          <a:xfrm>
            <a:off x="1619672" y="404664"/>
            <a:ext cx="5958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Уклад школьной жизни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BE954F-B453-7418-A0D7-84505461E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2607" y="1700808"/>
            <a:ext cx="3096344" cy="1811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65B4B6-B5B9-77A3-09D5-0A671D3D7685}"/>
              </a:ext>
            </a:extLst>
          </p:cNvPr>
          <p:cNvSpPr txBox="1"/>
          <p:nvPr/>
        </p:nvSpPr>
        <p:spPr>
          <a:xfrm>
            <a:off x="251520" y="1340768"/>
            <a:ext cx="2952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rgbClr val="002060"/>
                </a:solidFill>
              </a:rPr>
              <a:t>«Пишу тебе, герой»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196F490-5664-4ECB-6123-F09CBB2AA9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84" t="19365" r="9869" b="5954"/>
          <a:stretch/>
        </p:blipFill>
        <p:spPr>
          <a:xfrm>
            <a:off x="3596343" y="1268760"/>
            <a:ext cx="2285637" cy="12656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2287B6D-C857-3582-74E4-2F30CDEB20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75" y="1988840"/>
            <a:ext cx="3564000" cy="15202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146A1C8-1D73-4777-663C-D7026C0853D8}"/>
              </a:ext>
            </a:extLst>
          </p:cNvPr>
          <p:cNvSpPr txBox="1"/>
          <p:nvPr/>
        </p:nvSpPr>
        <p:spPr>
          <a:xfrm>
            <a:off x="-252536" y="3717032"/>
            <a:ext cx="4248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rgbClr val="002060"/>
                </a:solidFill>
              </a:rPr>
              <a:t>«Поздравления ветеранов»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9F1BDBB-2EE7-BBBA-AEDD-99BA6189BA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221088"/>
            <a:ext cx="1872208" cy="24962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3B79537-BE62-0FF6-745D-9F190E97A6CE}"/>
              </a:ext>
            </a:extLst>
          </p:cNvPr>
          <p:cNvSpPr txBox="1"/>
          <p:nvPr/>
        </p:nvSpPr>
        <p:spPr>
          <a:xfrm>
            <a:off x="3347864" y="3573016"/>
            <a:ext cx="29523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</a:rPr>
              <a:t>«Концерт в центре социальной реабилитации </a:t>
            </a:r>
            <a:r>
              <a:rPr lang="ru-RU" sz="1600" b="1">
                <a:solidFill>
                  <a:srgbClr val="002060"/>
                </a:solidFill>
              </a:rPr>
              <a:t>«Витязь»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21" name="Рисунок 20" descr="Изображение выглядит как человек, внутренний, комната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2A38919-8334-41AC-95A0-B0A7FC833E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1" r="18500" b="2401"/>
          <a:stretch/>
        </p:blipFill>
        <p:spPr>
          <a:xfrm>
            <a:off x="2843808" y="4653136"/>
            <a:ext cx="2645069" cy="180670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внутренний, потолок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xmlns="" id="{E88FAE14-F77C-44CC-A610-B938E628A5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2" t="9986" r="18818" b="13694"/>
          <a:stretch/>
        </p:blipFill>
        <p:spPr>
          <a:xfrm>
            <a:off x="6228184" y="3645024"/>
            <a:ext cx="2770160" cy="1504782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человек, внутренний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xmlns="" id="{8058FD3F-840E-4A47-B375-E88842F2BD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3" t="22700" b="11150"/>
          <a:stretch/>
        </p:blipFill>
        <p:spPr>
          <a:xfrm>
            <a:off x="5652120" y="5229200"/>
            <a:ext cx="2925709" cy="15085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10E4405-5B04-0DBB-8B5B-3507B857780D}"/>
              </a:ext>
            </a:extLst>
          </p:cNvPr>
          <p:cNvSpPr txBox="1"/>
          <p:nvPr/>
        </p:nvSpPr>
        <p:spPr>
          <a:xfrm>
            <a:off x="107504" y="908720"/>
            <a:ext cx="48052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</a:rPr>
              <a:t>Марафон добрых дел:</a:t>
            </a:r>
          </a:p>
        </p:txBody>
      </p:sp>
    </p:spTree>
    <p:extLst>
      <p:ext uri="{BB962C8B-B14F-4D97-AF65-F5344CB8AC3E}">
        <p14:creationId xmlns:p14="http://schemas.microsoft.com/office/powerpoint/2010/main" xmlns="" val="3191082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026C0E5F-D19C-E54F-96AB-12AE959C5FD4}"/>
              </a:ext>
            </a:extLst>
          </p:cNvPr>
          <p:cNvCxnSpPr/>
          <p:nvPr/>
        </p:nvCxnSpPr>
        <p:spPr>
          <a:xfrm>
            <a:off x="251520" y="908720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A01542-3DB4-EA8D-907A-84EF6374043F}"/>
              </a:ext>
            </a:extLst>
          </p:cNvPr>
          <p:cNvSpPr txBox="1"/>
          <p:nvPr/>
        </p:nvSpPr>
        <p:spPr>
          <a:xfrm>
            <a:off x="1619672" y="404664"/>
            <a:ext cx="5958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Уклад школьной жизни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B0FFA9-1781-804B-8F39-E6D571D276D9}"/>
              </a:ext>
            </a:extLst>
          </p:cNvPr>
          <p:cNvSpPr txBox="1"/>
          <p:nvPr/>
        </p:nvSpPr>
        <p:spPr>
          <a:xfrm>
            <a:off x="107504" y="908720"/>
            <a:ext cx="48052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</a:rPr>
              <a:t>Марафон добрых дел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15BC67-42C7-2955-8B71-6FECC8E24E4F}"/>
              </a:ext>
            </a:extLst>
          </p:cNvPr>
          <p:cNvSpPr txBox="1"/>
          <p:nvPr/>
        </p:nvSpPr>
        <p:spPr>
          <a:xfrm>
            <a:off x="3779912" y="908720"/>
            <a:ext cx="34563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</a:rPr>
              <a:t>«Добрый снеговик»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2CC9E4-6DF7-F1C8-0D8C-2C648DB1D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1484784"/>
            <a:ext cx="2520280" cy="25202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EDD2FE0-89E4-F595-4BBF-46B3576502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492896"/>
            <a:ext cx="2664296" cy="26642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46662BA-0B2C-EFC8-E045-86694AB97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2276872"/>
            <a:ext cx="3024336" cy="30243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5B2B962-3FBF-A289-1D67-7A647FA362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32"/>
          <a:stretch/>
        </p:blipFill>
        <p:spPr>
          <a:xfrm>
            <a:off x="2915816" y="4149080"/>
            <a:ext cx="2952328" cy="249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4710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4A42338A-9E26-9597-468A-9669E896D149}"/>
              </a:ext>
            </a:extLst>
          </p:cNvPr>
          <p:cNvCxnSpPr/>
          <p:nvPr/>
        </p:nvCxnSpPr>
        <p:spPr>
          <a:xfrm>
            <a:off x="251520" y="908720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04DF1B-B97A-293A-32F8-781898F43609}"/>
              </a:ext>
            </a:extLst>
          </p:cNvPr>
          <p:cNvSpPr txBox="1"/>
          <p:nvPr/>
        </p:nvSpPr>
        <p:spPr>
          <a:xfrm>
            <a:off x="1619672" y="404664"/>
            <a:ext cx="5958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Уклад школьной жизни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2EB120-EED3-7C6F-57CA-3D9501B1A9DD}"/>
              </a:ext>
            </a:extLst>
          </p:cNvPr>
          <p:cNvSpPr txBox="1"/>
          <p:nvPr/>
        </p:nvSpPr>
        <p:spPr>
          <a:xfrm>
            <a:off x="179512" y="908720"/>
            <a:ext cx="48052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</a:rPr>
              <a:t>Проект «Диалоги с героем»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A730709-3512-B395-AB8F-EEEB7A4C58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53"/>
          <a:stretch/>
        </p:blipFill>
        <p:spPr>
          <a:xfrm>
            <a:off x="179512" y="4365104"/>
            <a:ext cx="4320000" cy="22727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6C474BF-9684-96AB-C630-93741CDDA3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65"/>
          <a:stretch/>
        </p:blipFill>
        <p:spPr>
          <a:xfrm>
            <a:off x="6444208" y="1340768"/>
            <a:ext cx="2304000" cy="27105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ED9C269-1754-9322-0FBC-7B79F84E6A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225"/>
          <a:stretch/>
        </p:blipFill>
        <p:spPr>
          <a:xfrm>
            <a:off x="395536" y="1340768"/>
            <a:ext cx="2664000" cy="27981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12B0F30-CF66-E3C5-C415-EF68AAD73B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22" b="16191"/>
          <a:stretch/>
        </p:blipFill>
        <p:spPr>
          <a:xfrm>
            <a:off x="3563888" y="1340767"/>
            <a:ext cx="2412000" cy="27442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7B73603-7796-AD46-1B04-7EC3A4E9AB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26" t="30603" r="6319" b="10690"/>
          <a:stretch/>
        </p:blipFill>
        <p:spPr>
          <a:xfrm>
            <a:off x="4572000" y="4365104"/>
            <a:ext cx="4392000" cy="223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0385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4A42338A-9E26-9597-468A-9669E896D149}"/>
              </a:ext>
            </a:extLst>
          </p:cNvPr>
          <p:cNvCxnSpPr/>
          <p:nvPr/>
        </p:nvCxnSpPr>
        <p:spPr>
          <a:xfrm>
            <a:off x="251520" y="908720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04DF1B-B97A-293A-32F8-781898F43609}"/>
              </a:ext>
            </a:extLst>
          </p:cNvPr>
          <p:cNvSpPr txBox="1"/>
          <p:nvPr/>
        </p:nvSpPr>
        <p:spPr>
          <a:xfrm>
            <a:off x="1619672" y="404664"/>
            <a:ext cx="5958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Уклад школьной жизни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4F5052-6F94-C45E-43D7-9EDA9079DD09}"/>
              </a:ext>
            </a:extLst>
          </p:cNvPr>
          <p:cNvSpPr txBox="1"/>
          <p:nvPr/>
        </p:nvSpPr>
        <p:spPr>
          <a:xfrm>
            <a:off x="179512" y="908720"/>
            <a:ext cx="38164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</a:rPr>
              <a:t>Дни школьного самоуправления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419203-12D7-CE0F-369C-13C2C08E7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365104"/>
            <a:ext cx="3744000" cy="2106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BB1F7FD-D3B6-FC96-BFCF-27798216A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1124744"/>
            <a:ext cx="2052228" cy="27363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365A5C4-BEE8-5456-3F9D-61195D7FD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4077072"/>
            <a:ext cx="1943952" cy="2591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459CB4F-78E4-7723-8984-9854193D6FB7}"/>
              </a:ext>
            </a:extLst>
          </p:cNvPr>
          <p:cNvSpPr txBox="1"/>
          <p:nvPr/>
        </p:nvSpPr>
        <p:spPr>
          <a:xfrm>
            <a:off x="0" y="3861048"/>
            <a:ext cx="5544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</a:rPr>
              <a:t>«Мы – за ЗОЖ»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377FCC-728D-5FFE-20BF-00FD585B47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530" b="20762"/>
          <a:stretch/>
        </p:blipFill>
        <p:spPr>
          <a:xfrm>
            <a:off x="467544" y="1700808"/>
            <a:ext cx="2124000" cy="199026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2D853067-5870-DD7E-AE1F-8F7DABE073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123"/>
          <a:stretch/>
        </p:blipFill>
        <p:spPr>
          <a:xfrm>
            <a:off x="6012160" y="4365104"/>
            <a:ext cx="2971454" cy="22322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F5F504E-2409-4048-4091-FB134789E1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599" r="1225"/>
          <a:stretch/>
        </p:blipFill>
        <p:spPr>
          <a:xfrm>
            <a:off x="5652120" y="1052736"/>
            <a:ext cx="3233849" cy="15567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DBB04CA-F971-B6B1-1B2D-0A527771A2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79" b="11148"/>
          <a:stretch/>
        </p:blipFill>
        <p:spPr>
          <a:xfrm>
            <a:off x="6084168" y="2708920"/>
            <a:ext cx="280831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9309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4A42338A-9E26-9597-468A-9669E896D149}"/>
              </a:ext>
            </a:extLst>
          </p:cNvPr>
          <p:cNvCxnSpPr/>
          <p:nvPr/>
        </p:nvCxnSpPr>
        <p:spPr>
          <a:xfrm>
            <a:off x="251520" y="908720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04DF1B-B97A-293A-32F8-781898F43609}"/>
              </a:ext>
            </a:extLst>
          </p:cNvPr>
          <p:cNvSpPr txBox="1"/>
          <p:nvPr/>
        </p:nvSpPr>
        <p:spPr>
          <a:xfrm>
            <a:off x="1619672" y="404664"/>
            <a:ext cx="5958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Уклад школьной жизни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D62E92-9879-EEEA-5816-E2714B39D0CD}"/>
              </a:ext>
            </a:extLst>
          </p:cNvPr>
          <p:cNvSpPr txBox="1"/>
          <p:nvPr/>
        </p:nvSpPr>
        <p:spPr>
          <a:xfrm>
            <a:off x="107504" y="1052736"/>
            <a:ext cx="73448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</a:rPr>
              <a:t>Конкурс-игра «Прадедов смена достойная»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213E9E7-1748-B47E-B459-1E48CE74DB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700808"/>
            <a:ext cx="3096344" cy="23222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EF093C3-7EF0-EC16-FFA0-DB032E16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37" t="12662" r="237"/>
          <a:stretch/>
        </p:blipFill>
        <p:spPr>
          <a:xfrm>
            <a:off x="107504" y="4437112"/>
            <a:ext cx="3418462" cy="2239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469D2B4-3CDA-A513-F552-AC3CD49896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980728"/>
            <a:ext cx="1890210" cy="25202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6F3B058-B707-62B6-52AF-AB9CB753A2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2492896"/>
            <a:ext cx="2862318" cy="38164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DBFFB5E-CD44-B072-99D9-02997EF3A8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4437112"/>
            <a:ext cx="1823479" cy="22768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26ED252-BD81-DD24-A8F6-36F2FBAFDE6F}"/>
              </a:ext>
            </a:extLst>
          </p:cNvPr>
          <p:cNvSpPr txBox="1"/>
          <p:nvPr/>
        </p:nvSpPr>
        <p:spPr>
          <a:xfrm>
            <a:off x="6639542" y="3501008"/>
            <a:ext cx="2520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</a:rPr>
              <a:t>Фестиваль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</a:rPr>
              <a:t>патриотической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</a:rPr>
              <a:t>песни</a:t>
            </a:r>
          </a:p>
        </p:txBody>
      </p:sp>
    </p:spTree>
    <p:extLst>
      <p:ext uri="{BB962C8B-B14F-4D97-AF65-F5344CB8AC3E}">
        <p14:creationId xmlns:p14="http://schemas.microsoft.com/office/powerpoint/2010/main" xmlns="" val="420510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казка Цветик-семицветик - скорость">
            <a:hlinkClick r:id="" action="ppaction://media"/>
            <a:extLst>
              <a:ext uri="{FF2B5EF4-FFF2-40B4-BE49-F238E27FC236}">
                <a16:creationId xmlns:a16="http://schemas.microsoft.com/office/drawing/2014/main" xmlns="" id="{52677266-ED96-541C-EFF2-6FE12581FC1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31640" y="1772816"/>
            <a:ext cx="6029275" cy="4823420"/>
          </a:xfr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AB5BA252-E6D5-734A-3B91-9F54C8CF0D35}"/>
              </a:ext>
            </a:extLst>
          </p:cNvPr>
          <p:cNvCxnSpPr/>
          <p:nvPr/>
        </p:nvCxnSpPr>
        <p:spPr>
          <a:xfrm>
            <a:off x="467544" y="1628800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xmlns="" id="{9355BCF4-7ED2-083C-652E-57C964B6B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6206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Отрывок из мультфильма-сказки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«Цветик-семицветик»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648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A9D66A03-970D-641B-63D6-CDA1916624FB}"/>
              </a:ext>
            </a:extLst>
          </p:cNvPr>
          <p:cNvCxnSpPr/>
          <p:nvPr/>
        </p:nvCxnSpPr>
        <p:spPr>
          <a:xfrm>
            <a:off x="251520" y="908720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1B7D5E-C77F-5035-482E-E70AE78C95F5}"/>
              </a:ext>
            </a:extLst>
          </p:cNvPr>
          <p:cNvSpPr txBox="1"/>
          <p:nvPr/>
        </p:nvSpPr>
        <p:spPr>
          <a:xfrm>
            <a:off x="1619672" y="404664"/>
            <a:ext cx="5958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Уклад школьной жизни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D88404E-15E5-7C64-6854-D079218B09D8}"/>
              </a:ext>
            </a:extLst>
          </p:cNvPr>
          <p:cNvSpPr txBox="1"/>
          <p:nvPr/>
        </p:nvSpPr>
        <p:spPr>
          <a:xfrm>
            <a:off x="179512" y="908720"/>
            <a:ext cx="50405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</a:rPr>
              <a:t>КТД «Новогодний переполох»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D31C8D8-B3AC-2FBF-927A-903D6AEF95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12" b="8198"/>
          <a:stretch/>
        </p:blipFill>
        <p:spPr>
          <a:xfrm>
            <a:off x="107504" y="1556792"/>
            <a:ext cx="3272173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4" descr="F:\Ярмарка_фото\2010-01-22 19-12-43_0058.JPG">
            <a:extLst>
              <a:ext uri="{FF2B5EF4-FFF2-40B4-BE49-F238E27FC236}">
                <a16:creationId xmlns:a16="http://schemas.microsoft.com/office/drawing/2014/main" xmlns="" id="{AD95C594-105B-A9EE-1392-EB610E86B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437112"/>
            <a:ext cx="3147885" cy="2342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0" descr="H:\Общешкольные\Праздник.JPG">
            <a:extLst>
              <a:ext uri="{FF2B5EF4-FFF2-40B4-BE49-F238E27FC236}">
                <a16:creationId xmlns:a16="http://schemas.microsoft.com/office/drawing/2014/main" xmlns="" id="{4BAE739E-44AA-030E-27D9-4CB38A369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25144"/>
            <a:ext cx="2540301" cy="1872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25FEE11-0F23-61F2-9C6D-330E49E4D636}"/>
              </a:ext>
            </a:extLst>
          </p:cNvPr>
          <p:cNvSpPr txBox="1"/>
          <p:nvPr/>
        </p:nvSpPr>
        <p:spPr>
          <a:xfrm>
            <a:off x="107504" y="4149080"/>
            <a:ext cx="50405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</a:rPr>
              <a:t>КТД «Театральная гостиная»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00FA961-9DB8-A9FC-75F9-55A9AB550F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1340768"/>
            <a:ext cx="2088232" cy="2784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EECD621-38FD-898D-FFFC-3D009ECC7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1412776"/>
            <a:ext cx="3239928" cy="2429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863BA60-D135-9C87-B48B-EAFE0A84B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725144"/>
            <a:ext cx="2799844" cy="1820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056589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E77AD426-7D37-7720-9A6A-FDF247BB220C}"/>
              </a:ext>
            </a:extLst>
          </p:cNvPr>
          <p:cNvCxnSpPr/>
          <p:nvPr/>
        </p:nvCxnSpPr>
        <p:spPr>
          <a:xfrm>
            <a:off x="251520" y="908720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26DFE8F-8392-91E5-0935-28F06DE5904F}"/>
              </a:ext>
            </a:extLst>
          </p:cNvPr>
          <p:cNvSpPr txBox="1"/>
          <p:nvPr/>
        </p:nvSpPr>
        <p:spPr>
          <a:xfrm>
            <a:off x="1619672" y="404664"/>
            <a:ext cx="5958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Уклад школьной жизни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4A4697-3B37-ABE7-0BAE-775500871457}"/>
              </a:ext>
            </a:extLst>
          </p:cNvPr>
          <p:cNvSpPr txBox="1"/>
          <p:nvPr/>
        </p:nvSpPr>
        <p:spPr>
          <a:xfrm>
            <a:off x="179512" y="908720"/>
            <a:ext cx="8856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</a:rPr>
              <a:t>Экологические акции: «Без бумаги!», «Посади дерево!», «Поможем птицам зимой», «Чистый двор» и др.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30D4384-2CA2-34C3-4F61-F0F2486B3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772816"/>
            <a:ext cx="2247714" cy="29969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19DB9AF-A99A-0D35-1B18-7EACFFB89B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1700808"/>
            <a:ext cx="2808312" cy="28083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E8DC70C-D483-5390-80AD-F008724014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188"/>
          <a:stretch/>
        </p:blipFill>
        <p:spPr>
          <a:xfrm>
            <a:off x="6444208" y="1628800"/>
            <a:ext cx="2345159" cy="28083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4F393A9-F5A0-F566-3506-00855D166A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30" t="22449" r="17891" b="16054"/>
          <a:stretch/>
        </p:blipFill>
        <p:spPr>
          <a:xfrm>
            <a:off x="6804248" y="4509120"/>
            <a:ext cx="2004704" cy="212706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6C52165-F772-D867-62A5-4747C10B46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869160"/>
            <a:ext cx="2351949" cy="176396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470C8D0-419B-26D4-9C37-D11D0C9574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99" b="7398"/>
          <a:stretch/>
        </p:blipFill>
        <p:spPr>
          <a:xfrm>
            <a:off x="3131840" y="4725144"/>
            <a:ext cx="3240000" cy="193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0754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E77AD426-7D37-7720-9A6A-FDF247BB220C}"/>
              </a:ext>
            </a:extLst>
          </p:cNvPr>
          <p:cNvCxnSpPr/>
          <p:nvPr/>
        </p:nvCxnSpPr>
        <p:spPr>
          <a:xfrm>
            <a:off x="251520" y="908720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26DFE8F-8392-91E5-0935-28F06DE5904F}"/>
              </a:ext>
            </a:extLst>
          </p:cNvPr>
          <p:cNvSpPr txBox="1"/>
          <p:nvPr/>
        </p:nvSpPr>
        <p:spPr>
          <a:xfrm>
            <a:off x="1619672" y="404664"/>
            <a:ext cx="5958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Уклад школьной жизни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4A4697-3B37-ABE7-0BAE-775500871457}"/>
              </a:ext>
            </a:extLst>
          </p:cNvPr>
          <p:cNvSpPr txBox="1"/>
          <p:nvPr/>
        </p:nvSpPr>
        <p:spPr>
          <a:xfrm>
            <a:off x="179512" y="908720"/>
            <a:ext cx="88569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</a:rPr>
              <a:t>Экологические акции: «Вторая жизнь ненужных вещей», «Батарейки я сдаю и природу берегу!», «</a:t>
            </a:r>
            <a:r>
              <a:rPr lang="ru-RU" sz="2000" b="1" dirty="0" err="1">
                <a:solidFill>
                  <a:srgbClr val="002060"/>
                </a:solidFill>
              </a:rPr>
              <a:t>РазДельно</a:t>
            </a:r>
            <a:r>
              <a:rPr lang="ru-RU" sz="2000" b="1" dirty="0">
                <a:solidFill>
                  <a:srgbClr val="002060"/>
                </a:solidFill>
              </a:rPr>
              <a:t>», «Добрые крышечки»</a:t>
            </a:r>
          </a:p>
        </p:txBody>
      </p:sp>
      <p:pic>
        <p:nvPicPr>
          <p:cNvPr id="5" name="Picture 4" descr="C:\Users\МБОУ НОШ № 51\Desktop\06-03-2020_06-33-06 (1)\1.jpg">
            <a:extLst>
              <a:ext uri="{FF2B5EF4-FFF2-40B4-BE49-F238E27FC236}">
                <a16:creationId xmlns:a16="http://schemas.microsoft.com/office/drawing/2014/main" xmlns="" id="{F4A15345-FAE7-FBDF-21E0-258937A24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9941" b="20009"/>
          <a:stretch/>
        </p:blipFill>
        <p:spPr bwMode="auto">
          <a:xfrm>
            <a:off x="1979712" y="1988840"/>
            <a:ext cx="1411357" cy="22285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7" name="Рисунок 6" descr="IMG_20190115_160851.jpg">
            <a:extLst>
              <a:ext uri="{FF2B5EF4-FFF2-40B4-BE49-F238E27FC236}">
                <a16:creationId xmlns:a16="http://schemas.microsoft.com/office/drawing/2014/main" xmlns="" id="{334EDCE6-16A0-D121-F392-E9B93848B1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1988840"/>
            <a:ext cx="2127498" cy="212749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068AA5F-930D-31B3-1AA6-208AC8CC5C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557" t="24516" r="6221" b="11199"/>
          <a:stretch/>
        </p:blipFill>
        <p:spPr>
          <a:xfrm>
            <a:off x="5724128" y="1988840"/>
            <a:ext cx="3125756" cy="15121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11" name="Picture 4" descr="E:\фото\IMG-fc2aaabfe4b5bc9d0d71e98bb5c2023b-V.jpg">
            <a:extLst>
              <a:ext uri="{FF2B5EF4-FFF2-40B4-BE49-F238E27FC236}">
                <a16:creationId xmlns:a16="http://schemas.microsoft.com/office/drawing/2014/main" xmlns="" id="{658429C3-BA5A-6AF7-9F3E-4A1217A70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65104"/>
            <a:ext cx="297572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4" descr="Изображение выглядит как внутренний, ребенок, игрушка, мальчик&#10;&#10;Автоматически созданное описание">
            <a:extLst>
              <a:ext uri="{FF2B5EF4-FFF2-40B4-BE49-F238E27FC236}">
                <a16:creationId xmlns:a16="http://schemas.microsoft.com/office/drawing/2014/main" xmlns="" id="{4293F9C0-2E76-A788-BD5A-FF7C72B9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01" b="13251"/>
          <a:stretch>
            <a:fillRect/>
          </a:stretch>
        </p:blipFill>
        <p:spPr bwMode="auto">
          <a:xfrm>
            <a:off x="6156176" y="3717032"/>
            <a:ext cx="2664296" cy="294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6" descr="Изображение выглядит как канцелярские товары&#10;&#10;Автоматически созданное описание">
            <a:extLst>
              <a:ext uri="{FF2B5EF4-FFF2-40B4-BE49-F238E27FC236}">
                <a16:creationId xmlns:a16="http://schemas.microsoft.com/office/drawing/2014/main" xmlns="" id="{4CFA90BE-A80B-402D-D969-6DF3CECC7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97152"/>
            <a:ext cx="2232248" cy="165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P1070356">
            <a:extLst>
              <a:ext uri="{FF2B5EF4-FFF2-40B4-BE49-F238E27FC236}">
                <a16:creationId xmlns:a16="http://schemas.microsoft.com/office/drawing/2014/main" xmlns="" id="{AFCC3E1E-636A-2558-7E4F-287A32B58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t="3413" r="-179"/>
          <a:stretch>
            <a:fillRect/>
          </a:stretch>
        </p:blipFill>
        <p:spPr bwMode="auto">
          <a:xfrm>
            <a:off x="179512" y="1988840"/>
            <a:ext cx="1632181" cy="2098519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2013407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E77AD426-7D37-7720-9A6A-FDF247BB220C}"/>
              </a:ext>
            </a:extLst>
          </p:cNvPr>
          <p:cNvCxnSpPr/>
          <p:nvPr/>
        </p:nvCxnSpPr>
        <p:spPr>
          <a:xfrm>
            <a:off x="251520" y="908720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26DFE8F-8392-91E5-0935-28F06DE5904F}"/>
              </a:ext>
            </a:extLst>
          </p:cNvPr>
          <p:cNvSpPr txBox="1"/>
          <p:nvPr/>
        </p:nvSpPr>
        <p:spPr>
          <a:xfrm>
            <a:off x="1619672" y="404664"/>
            <a:ext cx="5958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Уклад школьной жизни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4A4697-3B37-ABE7-0BAE-775500871457}"/>
              </a:ext>
            </a:extLst>
          </p:cNvPr>
          <p:cNvSpPr txBox="1"/>
          <p:nvPr/>
        </p:nvSpPr>
        <p:spPr>
          <a:xfrm>
            <a:off x="179512" y="908720"/>
            <a:ext cx="73448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</a:rPr>
              <a:t>Церемония награждения лучших гимназистов «Прометеев дар»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DA4F99-BF9D-0731-B018-D32CE7BC06B7}"/>
              </a:ext>
            </a:extLst>
          </p:cNvPr>
          <p:cNvSpPr txBox="1"/>
          <p:nvPr/>
        </p:nvSpPr>
        <p:spPr>
          <a:xfrm>
            <a:off x="395536" y="5229200"/>
            <a:ext cx="41044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</a:rPr>
              <a:t>Праздник «Прощание 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</a:rPr>
              <a:t>   с начальной школой»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E40E313-AD4D-CEA3-E891-9A995DA0B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4149080"/>
            <a:ext cx="3528000" cy="2646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B431F2A-B43D-0373-CD1D-169352143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700808"/>
            <a:ext cx="2196000" cy="292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25A87B4-7B26-A7BA-23F1-3CA6D3728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554"/>
          <a:stretch/>
        </p:blipFill>
        <p:spPr>
          <a:xfrm>
            <a:off x="3275856" y="1556792"/>
            <a:ext cx="5364000" cy="224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8204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629530555"/>
              </p:ext>
            </p:extLst>
          </p:nvPr>
        </p:nvGraphicFramePr>
        <p:xfrm>
          <a:off x="179512" y="908720"/>
          <a:ext cx="864096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126" name="Прямоугольник 10"/>
          <p:cNvSpPr>
            <a:spLocks noChangeArrowheads="1"/>
          </p:cNvSpPr>
          <p:nvPr/>
        </p:nvSpPr>
        <p:spPr bwMode="auto">
          <a:xfrm>
            <a:off x="214313" y="35718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Формирование духовно-нравственной культуры</a:t>
            </a:r>
            <a:endParaRPr lang="ru-RU" sz="2400" dirty="0">
              <a:solidFill>
                <a:srgbClr val="00206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0825" y="836613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D8D86DA9-863E-41F6-6CA8-AA4A6E792D28}"/>
              </a:ext>
            </a:extLst>
          </p:cNvPr>
          <p:cNvSpPr/>
          <p:nvPr/>
        </p:nvSpPr>
        <p:spPr>
          <a:xfrm>
            <a:off x="3059832" y="980728"/>
            <a:ext cx="5688632" cy="1041297"/>
          </a:xfrm>
          <a:prstGeom prst="roundRect">
            <a:avLst/>
          </a:prstGeom>
          <a:solidFill>
            <a:srgbClr val="E5E5FF">
              <a:alpha val="90000"/>
            </a:srgbClr>
          </a:solidFill>
        </p:spPr>
        <p:style>
          <a:lnRef idx="3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E52BB51-73C4-010D-D6D6-5D12D7EE2E8B}"/>
              </a:ext>
            </a:extLst>
          </p:cNvPr>
          <p:cNvSpPr txBox="1"/>
          <p:nvPr/>
        </p:nvSpPr>
        <p:spPr>
          <a:xfrm>
            <a:off x="3131840" y="980728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Родительские собрания, участие родителей в классных мероприятиях, акциях, мастер-классы, «Диалоги с интересными людьми», «Родительские субботы», экскурсии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67675E1-3923-A17B-9B24-AEF18EFFD89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7289" b="3090"/>
          <a:stretch/>
        </p:blipFill>
        <p:spPr>
          <a:xfrm>
            <a:off x="6300192" y="5157192"/>
            <a:ext cx="2520280" cy="162352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8309D3A-BB68-0F8E-31F5-D859C778BD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13" b="7048"/>
          <a:stretch/>
        </p:blipFill>
        <p:spPr>
          <a:xfrm>
            <a:off x="179512" y="2420888"/>
            <a:ext cx="3017440" cy="19931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6AA0D57-F1E7-258A-F9F8-0E30F42F7A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43"/>
          <a:stretch/>
        </p:blipFill>
        <p:spPr>
          <a:xfrm>
            <a:off x="3275856" y="2420888"/>
            <a:ext cx="1649913" cy="19723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1190909-C75F-C567-CF2C-55A45535C58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17"/>
          <a:stretch/>
        </p:blipFill>
        <p:spPr>
          <a:xfrm>
            <a:off x="7308304" y="2564904"/>
            <a:ext cx="1491630" cy="18691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B6187FD-3BC8-2F68-C8EE-C68EA9150F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84"/>
          <a:stretch/>
        </p:blipFill>
        <p:spPr>
          <a:xfrm>
            <a:off x="5508104" y="2564904"/>
            <a:ext cx="1685186" cy="18720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498DE11-B8F2-87FB-7CD1-281FC821DB9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03" b="29502"/>
          <a:stretch/>
        </p:blipFill>
        <p:spPr>
          <a:xfrm>
            <a:off x="107504" y="5157192"/>
            <a:ext cx="2356998" cy="142758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BD18713-2290-6D3B-EF0D-E60C3452BE4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853"/>
          <a:stretch/>
        </p:blipFill>
        <p:spPr>
          <a:xfrm>
            <a:off x="3635896" y="5157192"/>
            <a:ext cx="2270139" cy="148377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3956F6D-214C-1590-76BA-77F92906F51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938" b="13605"/>
          <a:stretch/>
        </p:blipFill>
        <p:spPr>
          <a:xfrm>
            <a:off x="2483768" y="4869160"/>
            <a:ext cx="1092493" cy="19049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05EEC8-BD00-5E8B-3586-85B2C806F06C}"/>
              </a:ext>
            </a:extLst>
          </p:cNvPr>
          <p:cNvSpPr txBox="1"/>
          <p:nvPr/>
        </p:nvSpPr>
        <p:spPr>
          <a:xfrm>
            <a:off x="1547664" y="4509120"/>
            <a:ext cx="3168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002060"/>
                </a:solidFill>
              </a:rPr>
              <a:t>Веселая  масленица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16CD37C-3A42-BCBD-C6C2-61628495A26F}"/>
              </a:ext>
            </a:extLst>
          </p:cNvPr>
          <p:cNvSpPr txBox="1"/>
          <p:nvPr/>
        </p:nvSpPr>
        <p:spPr>
          <a:xfrm>
            <a:off x="755576" y="2060848"/>
            <a:ext cx="3672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002060"/>
                </a:solidFill>
              </a:rPr>
              <a:t>В театр всей семьей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92FD778-A4DE-D124-25C1-540D32B17FEC}"/>
              </a:ext>
            </a:extLst>
          </p:cNvPr>
          <p:cNvSpPr txBox="1"/>
          <p:nvPr/>
        </p:nvSpPr>
        <p:spPr>
          <a:xfrm>
            <a:off x="4860032" y="2060848"/>
            <a:ext cx="453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002060"/>
                </a:solidFill>
              </a:rPr>
              <a:t>Мастер-класс «Взрослые – детям»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8E81B47-4D64-48A1-5133-7A0AB0B9DCDA}"/>
              </a:ext>
            </a:extLst>
          </p:cNvPr>
          <p:cNvSpPr txBox="1"/>
          <p:nvPr/>
        </p:nvSpPr>
        <p:spPr>
          <a:xfrm>
            <a:off x="6012160" y="4509120"/>
            <a:ext cx="2808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rgbClr val="002060"/>
                </a:solidFill>
              </a:rPr>
              <a:t>Озеленим школьный двор вместе</a:t>
            </a:r>
          </a:p>
        </p:txBody>
      </p:sp>
    </p:spTree>
    <p:extLst>
      <p:ext uri="{BB962C8B-B14F-4D97-AF65-F5344CB8AC3E}">
        <p14:creationId xmlns:p14="http://schemas.microsoft.com/office/powerpoint/2010/main" xmlns="" val="808233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131840" y="836712"/>
            <a:ext cx="5616624" cy="259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68580" algn="just">
              <a:spcBef>
                <a:spcPts val="300"/>
              </a:spcBef>
            </a:pP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</a:rPr>
              <a:t>«</a:t>
            </a:r>
            <a:r>
              <a:rPr lang="ru-RU" sz="2000" b="1" dirty="0">
                <a:solidFill>
                  <a:schemeClr val="accent1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У младших школьников в их возрасте душа очень податлива к эмоциональным воздействиям, мы раскрываем перед детьми общечеловеческие нормы нравственности, учим их азбуке морали»</a:t>
            </a:r>
          </a:p>
          <a:p>
            <a:pPr marL="68580" algn="r">
              <a:spcBef>
                <a:spcPts val="300"/>
              </a:spcBef>
            </a:pPr>
            <a:r>
              <a:rPr lang="ru-RU" sz="2000" b="1" dirty="0">
                <a:solidFill>
                  <a:schemeClr val="accent1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В. А. Сухомлинский</a:t>
            </a:r>
            <a:r>
              <a:rPr lang="ru-RU" sz="1800" b="1" dirty="0">
                <a:solidFill>
                  <a:schemeClr val="accent1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 </a:t>
            </a:r>
            <a:endParaRPr lang="ru-RU" altLang="ru-RU" sz="18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pic>
        <p:nvPicPr>
          <p:cNvPr id="5" name="Содержимое 4" descr="первоклассник 2.jpg">
            <a:extLst>
              <a:ext uri="{FF2B5EF4-FFF2-40B4-BE49-F238E27FC236}">
                <a16:creationId xmlns:a16="http://schemas.microsoft.com/office/drawing/2014/main" xmlns="" id="{760B4F24-9AB8-644F-8CAE-4FEC8BB91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401"/>
          <a:stretch>
            <a:fillRect/>
          </a:stretch>
        </p:blipFill>
        <p:spPr bwMode="auto">
          <a:xfrm>
            <a:off x="2987824" y="3501008"/>
            <a:ext cx="3571875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avatars.mds.yandex.net/i?id=2cd4fe4893f717ddc7bb184db630ccc8bd48133a-10879920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2181225" cy="304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4043062E-EB11-9E9B-AA77-97FCAEB21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772816"/>
            <a:ext cx="3456384" cy="2385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xmlns="" id="{65F0501A-FF25-1356-D124-3917BA98CC8E}"/>
              </a:ext>
            </a:extLst>
          </p:cNvPr>
          <p:cNvSpPr/>
          <p:nvPr/>
        </p:nvSpPr>
        <p:spPr>
          <a:xfrm>
            <a:off x="395536" y="332656"/>
            <a:ext cx="8496944" cy="149274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7C68397-5C5E-FDF2-EC89-70E3E3C556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221088"/>
            <a:ext cx="2876550" cy="222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FC574C9-5988-37E5-394F-0DFFF5E89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4293096"/>
            <a:ext cx="1628775" cy="222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6E574D34-33CF-5F7D-F7F8-2D13ADA95777}"/>
              </a:ext>
            </a:extLst>
          </p:cNvPr>
          <p:cNvSpPr txBox="1">
            <a:spLocks/>
          </p:cNvSpPr>
          <p:nvPr/>
        </p:nvSpPr>
        <p:spPr bwMode="auto">
          <a:xfrm>
            <a:off x="323528" y="476672"/>
            <a:ext cx="748883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kern="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42F5F1E-D2CB-7F2C-D27B-D04C7A6F10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4077072"/>
            <a:ext cx="3590925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945BB9A-1DA4-7D35-E1D5-E899C479E5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772816"/>
            <a:ext cx="3758183" cy="2272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8C971564-49A5-8B55-9848-BC9D2F0D51BE}"/>
              </a:ext>
            </a:extLst>
          </p:cNvPr>
          <p:cNvCxnSpPr/>
          <p:nvPr/>
        </p:nvCxnSpPr>
        <p:spPr>
          <a:xfrm>
            <a:off x="467544" y="6669360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479056D3-5A2B-E05D-864A-3B21B894A343}"/>
              </a:ext>
            </a:extLst>
          </p:cNvPr>
          <p:cNvCxnSpPr/>
          <p:nvPr/>
        </p:nvCxnSpPr>
        <p:spPr>
          <a:xfrm>
            <a:off x="467544" y="1628800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0">
            <a:extLst>
              <a:ext uri="{FF2B5EF4-FFF2-40B4-BE49-F238E27FC236}">
                <a16:creationId xmlns:a16="http://schemas.microsoft.com/office/drawing/2014/main" xmlns="" id="{C1BB646C-E0B4-559B-78A7-154C13ACA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36712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Быстрое освоение технологического процесса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441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63854DA6-8F38-A681-E360-43B22B3FB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6" t="13709" r="4153" b="10354"/>
          <a:stretch/>
        </p:blipFill>
        <p:spPr>
          <a:xfrm>
            <a:off x="251520" y="2060848"/>
            <a:ext cx="2664296" cy="170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xmlns="" id="{C71210A3-DFC5-36F1-96F0-25A5253D5462}"/>
              </a:ext>
            </a:extLst>
          </p:cNvPr>
          <p:cNvSpPr/>
          <p:nvPr/>
        </p:nvSpPr>
        <p:spPr>
          <a:xfrm>
            <a:off x="179512" y="548680"/>
            <a:ext cx="8496944" cy="1152128"/>
          </a:xfrm>
          <a:prstGeom prst="downArrow">
            <a:avLst>
              <a:gd name="adj1" fmla="val 50000"/>
              <a:gd name="adj2" fmla="val 6126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BD6D23-2975-B5B7-D94B-389B6E8BBF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561" t="57167" r="1728" b="1091"/>
          <a:stretch/>
        </p:blipFill>
        <p:spPr>
          <a:xfrm>
            <a:off x="6084168" y="4005064"/>
            <a:ext cx="2736304" cy="1728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FCFDC84-9102-984D-E878-E42A91DC8D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58" t="13107" r="6638" b="12293"/>
          <a:stretch/>
        </p:blipFill>
        <p:spPr>
          <a:xfrm>
            <a:off x="251520" y="4005064"/>
            <a:ext cx="3004457" cy="1716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F8260944-2147-9B17-BA88-74BDFA3F8070}"/>
              </a:ext>
            </a:extLst>
          </p:cNvPr>
          <p:cNvCxnSpPr/>
          <p:nvPr/>
        </p:nvCxnSpPr>
        <p:spPr>
          <a:xfrm flipH="1">
            <a:off x="1979712" y="1556792"/>
            <a:ext cx="864096" cy="432048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FACBE989-A235-53A6-D4DC-A44477B3EA4C}"/>
              </a:ext>
            </a:extLst>
          </p:cNvPr>
          <p:cNvCxnSpPr>
            <a:cxnSpLocks/>
          </p:cNvCxnSpPr>
          <p:nvPr/>
        </p:nvCxnSpPr>
        <p:spPr>
          <a:xfrm flipH="1">
            <a:off x="3059832" y="1700808"/>
            <a:ext cx="792088" cy="2232248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CC7F9285-A048-6B3C-6DA3-6B6E48615DAE}"/>
              </a:ext>
            </a:extLst>
          </p:cNvPr>
          <p:cNvCxnSpPr>
            <a:cxnSpLocks/>
          </p:cNvCxnSpPr>
          <p:nvPr/>
        </p:nvCxnSpPr>
        <p:spPr>
          <a:xfrm>
            <a:off x="4427984" y="1844824"/>
            <a:ext cx="0" cy="1224136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C65F6F45-6414-EC8D-F54F-08EF05458C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1844824"/>
            <a:ext cx="2627984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C97870E-C306-D25E-5968-F3EBB4B8CD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3212976"/>
            <a:ext cx="2409825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E84F2ED9-60F8-AB73-6ED2-1082B2FA6F18}"/>
              </a:ext>
            </a:extLst>
          </p:cNvPr>
          <p:cNvCxnSpPr>
            <a:cxnSpLocks/>
          </p:cNvCxnSpPr>
          <p:nvPr/>
        </p:nvCxnSpPr>
        <p:spPr>
          <a:xfrm>
            <a:off x="6300192" y="1484784"/>
            <a:ext cx="1080120" cy="288032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24A39B29-91FD-8102-AF07-1741F2C45E9D}"/>
              </a:ext>
            </a:extLst>
          </p:cNvPr>
          <p:cNvCxnSpPr>
            <a:cxnSpLocks/>
          </p:cNvCxnSpPr>
          <p:nvPr/>
        </p:nvCxnSpPr>
        <p:spPr>
          <a:xfrm>
            <a:off x="5004048" y="1700808"/>
            <a:ext cx="1224136" cy="2232248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D877D6A8-2A88-BFCB-0160-E344C985B539}"/>
              </a:ext>
            </a:extLst>
          </p:cNvPr>
          <p:cNvCxnSpPr/>
          <p:nvPr/>
        </p:nvCxnSpPr>
        <p:spPr>
          <a:xfrm>
            <a:off x="467544" y="6741368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1C148A0B-2AB3-7AD0-9FBA-DF7960171617}"/>
              </a:ext>
            </a:extLst>
          </p:cNvPr>
          <p:cNvSpPr/>
          <p:nvPr/>
        </p:nvSpPr>
        <p:spPr>
          <a:xfrm>
            <a:off x="323528" y="6165304"/>
            <a:ext cx="8352928" cy="43204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1A46D4F-AF68-BF1E-611E-F93DB5D20F88}"/>
              </a:ext>
            </a:extLst>
          </p:cNvPr>
          <p:cNvSpPr txBox="1"/>
          <p:nvPr/>
        </p:nvSpPr>
        <p:spPr>
          <a:xfrm>
            <a:off x="1943200" y="6021288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  <a:t>вредные привычки</a:t>
            </a:r>
          </a:p>
        </p:txBody>
      </p:sp>
      <p:sp>
        <p:nvSpPr>
          <p:cNvPr id="40" name="Прямоугольник 10">
            <a:extLst>
              <a:ext uri="{FF2B5EF4-FFF2-40B4-BE49-F238E27FC236}">
                <a16:creationId xmlns:a16="http://schemas.microsoft.com/office/drawing/2014/main" xmlns="" id="{3158FA1F-E51A-3F96-967F-C99999155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" y="764704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Негативное влияние</a:t>
            </a:r>
            <a:endParaRPr lang="ru-RU" sz="2400" dirty="0">
              <a:solidFill>
                <a:srgbClr val="002060"/>
              </a:solidFill>
            </a:endParaRPr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xmlns="" id="{1B0E9FD7-5F43-6425-338A-5E018307E0CA}"/>
              </a:ext>
            </a:extLst>
          </p:cNvPr>
          <p:cNvCxnSpPr>
            <a:cxnSpLocks/>
          </p:cNvCxnSpPr>
          <p:nvPr/>
        </p:nvCxnSpPr>
        <p:spPr>
          <a:xfrm>
            <a:off x="1043608" y="5733256"/>
            <a:ext cx="1080120" cy="360040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xmlns="" id="{FFF40A02-F875-A03B-9194-45162F36CF0B}"/>
              </a:ext>
            </a:extLst>
          </p:cNvPr>
          <p:cNvCxnSpPr>
            <a:cxnSpLocks/>
          </p:cNvCxnSpPr>
          <p:nvPr/>
        </p:nvCxnSpPr>
        <p:spPr>
          <a:xfrm flipH="1">
            <a:off x="6588224" y="5805264"/>
            <a:ext cx="864096" cy="288032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xmlns="" id="{96B34459-F3A4-7A2F-8346-0281D20BED17}"/>
              </a:ext>
            </a:extLst>
          </p:cNvPr>
          <p:cNvCxnSpPr>
            <a:cxnSpLocks/>
          </p:cNvCxnSpPr>
          <p:nvPr/>
        </p:nvCxnSpPr>
        <p:spPr>
          <a:xfrm>
            <a:off x="4572000" y="5661248"/>
            <a:ext cx="0" cy="432048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60400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2339752" y="2687286"/>
            <a:ext cx="6714358" cy="2451735"/>
          </a:xfrm>
          <a:prstGeom prst="wedgeRoundRectCallout">
            <a:avLst>
              <a:gd name="adj1" fmla="val -57710"/>
              <a:gd name="adj2" fmla="val -15408"/>
              <a:gd name="adj3" fmla="val 16667"/>
            </a:avLst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7200" algn="just"/>
            <a:r>
              <a:rPr lang="ru-RU" sz="1400" b="1" dirty="0">
                <a:effectLst/>
                <a:ea typeface="Times New Roman" panose="02020603050405020304" pitchFamily="18" charset="0"/>
              </a:rPr>
              <a:t>«Федеральный государственный образовательный стандарт начального общего образования обеспечивает:</a:t>
            </a:r>
          </a:p>
          <a:p>
            <a:pPr algn="just"/>
            <a:r>
              <a:rPr lang="ru-RU" sz="1400" b="1" dirty="0">
                <a:effectLst/>
                <a:ea typeface="Times New Roman" panose="02020603050405020304" pitchFamily="18" charset="0"/>
              </a:rPr>
              <a:t>единство образовательного пространства Российской Федерации, в том числе единство учебной и воспитательной деятельности, реализуемой совместно с семьей и иными институтами воспитания, с целью реализации равных возможностей получения качественного начального общего образования»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. </a:t>
            </a:r>
            <a:r>
              <a:rPr lang="ru-RU" sz="1400" b="1" i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                                                                                          </a:t>
            </a:r>
            <a:r>
              <a:rPr lang="ru-RU" sz="1300" b="1" i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(</a:t>
            </a:r>
            <a:r>
              <a:rPr lang="ru-RU" sz="1300" b="1" i="1" dirty="0">
                <a:cs typeface="Times New Roman" pitchFamily="18" charset="0"/>
              </a:rPr>
              <a:t>п.1 ФГОС начального общего образования, утвержденный приказом </a:t>
            </a:r>
            <a:r>
              <a:rPr lang="ru-RU" sz="1300" b="1" i="1" dirty="0">
                <a:effectLst/>
                <a:ea typeface="Times New Roman" panose="02020603050405020304" pitchFamily="18" charset="0"/>
              </a:rPr>
              <a:t>Министерства просвещения РФ от 31 мая 2021 г. N 286</a:t>
            </a:r>
            <a:r>
              <a:rPr lang="ru-RU" sz="1300" b="1" i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)</a:t>
            </a:r>
          </a:p>
        </p:txBody>
      </p:sp>
      <p:pic>
        <p:nvPicPr>
          <p:cNvPr id="7171" name="Picture 7" descr="http://qalib.net/images/7-141596783065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006" y="2823223"/>
            <a:ext cx="1596830" cy="213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Прямоугольник 10"/>
          <p:cNvSpPr>
            <a:spLocks noChangeArrowheads="1"/>
          </p:cNvSpPr>
          <p:nvPr/>
        </p:nvSpPr>
        <p:spPr bwMode="auto">
          <a:xfrm>
            <a:off x="0" y="47667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Формирование духовно-нравственной культуры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126" name="Прямоугольник 5"/>
          <p:cNvSpPr>
            <a:spLocks noChangeArrowheads="1"/>
          </p:cNvSpPr>
          <p:nvPr/>
        </p:nvSpPr>
        <p:spPr bwMode="auto">
          <a:xfrm>
            <a:off x="2699792" y="5229200"/>
            <a:ext cx="6251217" cy="1532334"/>
          </a:xfrm>
          <a:prstGeom prst="wedgeRoundRectCallout">
            <a:avLst>
              <a:gd name="adj1" fmla="val -60834"/>
              <a:gd name="adj2" fmla="val -15198"/>
              <a:gd name="adj3" fmla="val 16667"/>
            </a:avLst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</a:rPr>
              <a:t>«Обеспечение духовно-нравственного развития и воспитания личности гражданина России является ключевой задачей современной государственной политики Российской Федерации». </a:t>
            </a:r>
          </a:p>
          <a:p>
            <a:pPr algn="r">
              <a:buNone/>
            </a:pPr>
            <a:r>
              <a:rPr lang="ru-RU" sz="1400" b="1" dirty="0"/>
              <a:t>(</a:t>
            </a:r>
            <a:r>
              <a:rPr lang="ru-RU" sz="1400" b="1" i="1" dirty="0">
                <a:cs typeface="Times New Roman" pitchFamily="18" charset="0"/>
              </a:rPr>
              <a:t>Концепция духовно-нравственного развития</a:t>
            </a:r>
          </a:p>
          <a:p>
            <a:pPr algn="r">
              <a:buNone/>
            </a:pPr>
            <a:r>
              <a:rPr lang="ru-RU" sz="1400" b="1" dirty="0">
                <a:cs typeface="Times New Roman" pitchFamily="18" charset="0"/>
              </a:rPr>
              <a:t> </a:t>
            </a:r>
            <a:r>
              <a:rPr lang="ru-RU" sz="1400" b="1" i="1" dirty="0">
                <a:cs typeface="Times New Roman" pitchFamily="18" charset="0"/>
              </a:rPr>
              <a:t>и  воспитания  личности гражданина России)</a:t>
            </a:r>
            <a:endParaRPr lang="ru-RU" sz="1400" b="1" dirty="0">
              <a:cs typeface="Arial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980728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0373">
            <a:off x="871159" y="4863655"/>
            <a:ext cx="1164118" cy="1852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391819" y="2285213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500" dirty="0"/>
              <a:t> </a:t>
            </a:r>
          </a:p>
        </p:txBody>
      </p:sp>
      <p:sp>
        <p:nvSpPr>
          <p:cNvPr id="6" name="AutoShape 6" descr="https://cdnn21.img.ria.ru/images/07e5/03/1a/1603023671_0:0:2963:2048_1440x900_80_1_1_e8b460a0d4b5c72715ba38113cfb92de.jpg.webp?source-sid=rian_pho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cdnn21.img.ria.ru/images/07e5/03/1a/1603023671_0:0:2963:2048_1440x900_80_1_1_e8b460a0d4b5c72715ba38113cfb92de.jpg.webp?source-sid=rian_pho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резидент России Владимир Путин  - РИА Новости, 1920, 30.03.202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73" t="16675" r="22824" b="9635"/>
          <a:stretch/>
        </p:blipFill>
        <p:spPr bwMode="auto">
          <a:xfrm>
            <a:off x="107504" y="1196752"/>
            <a:ext cx="2493574" cy="1858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2627784" y="1052736"/>
            <a:ext cx="6438312" cy="1532334"/>
          </a:xfrm>
          <a:prstGeom prst="wedgeRoundRectCallout">
            <a:avLst>
              <a:gd name="adj1" fmla="val -53160"/>
              <a:gd name="adj2" fmla="val -16951"/>
              <a:gd name="adj3" fmla="val 16667"/>
            </a:avLst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«</a:t>
            </a:r>
            <a:r>
              <a:rPr lang="ru-RU" sz="1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Нам нужны школы, которые не просто учат, что чрезвычайно важно, это самое главное, но и школы, которые воспитывают личность, граждан страны – впитывающих ее ценности, историю и традиции, людей с широким кругозором, обладающих высокой внутренней культурой, способных творчески и самостоятельно мыслить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»</a:t>
            </a:r>
            <a:endParaRPr lang="ru-RU" sz="1400" b="1" i="1" dirty="0">
              <a:solidFill>
                <a:schemeClr val="tx1">
                  <a:lumMod val="85000"/>
                  <a:lumOff val="1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0412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0">
            <a:extLst>
              <a:ext uri="{FF2B5EF4-FFF2-40B4-BE49-F238E27FC236}">
                <a16:creationId xmlns:a16="http://schemas.microsoft.com/office/drawing/2014/main" xmlns="" id="{7F545473-B86C-5DCD-7E8C-E10917611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47667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Система базовых национальных ценностей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FC43730-19F4-920F-AA98-A223B8AB3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87876" cy="125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C0B7B4C1-209D-5971-470E-9B13B30555AE}"/>
              </a:ext>
            </a:extLst>
          </p:cNvPr>
          <p:cNvSpPr txBox="1">
            <a:spLocks/>
          </p:cNvSpPr>
          <p:nvPr/>
        </p:nvSpPr>
        <p:spPr bwMode="auto">
          <a:xfrm>
            <a:off x="0" y="1124744"/>
            <a:ext cx="89644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819150" algn="just">
              <a:buFont typeface="Arial" panose="020B0604020202020204" pitchFamily="34" charset="0"/>
              <a:buChar char="•"/>
            </a:pPr>
            <a:r>
              <a:rPr lang="ru-RU" sz="1500" b="1" kern="0" dirty="0">
                <a:solidFill>
                  <a:schemeClr val="accent1">
                    <a:lumMod val="25000"/>
                  </a:schemeClr>
                </a:solidFill>
                <a:latin typeface="Bookman Old Style" panose="02050604050505020204" pitchFamily="18" charset="0"/>
              </a:rPr>
              <a:t>патриотизм</a:t>
            </a:r>
            <a:r>
              <a:rPr lang="ru-RU" sz="1500" b="1" kern="0" dirty="0">
                <a:solidFill>
                  <a:srgbClr val="000000"/>
                </a:solidFill>
                <a:latin typeface="Bookman Old Style" panose="02050604050505020204" pitchFamily="18" charset="0"/>
              </a:rPr>
              <a:t> –</a:t>
            </a:r>
            <a:r>
              <a:rPr lang="ru-RU" sz="1500" kern="0" dirty="0">
                <a:solidFill>
                  <a:srgbClr val="000000"/>
                </a:solidFill>
                <a:latin typeface="Bookman Old Style" panose="02050604050505020204" pitchFamily="18" charset="0"/>
              </a:rPr>
              <a:t>  любовь к России, к своему народу, к своей малой Родине, служение Отечеству;</a:t>
            </a:r>
          </a:p>
          <a:p>
            <a:pPr marL="819150" algn="just">
              <a:buFont typeface="Arial" panose="020B0604020202020204" pitchFamily="34" charset="0"/>
              <a:buChar char="•"/>
            </a:pPr>
            <a:r>
              <a:rPr lang="ru-RU" sz="1500" b="1" kern="0" dirty="0">
                <a:solidFill>
                  <a:schemeClr val="accent1">
                    <a:lumMod val="25000"/>
                  </a:schemeClr>
                </a:solidFill>
                <a:latin typeface="Bookman Old Style" panose="02050604050505020204" pitchFamily="18" charset="0"/>
              </a:rPr>
              <a:t>социальная солидарность</a:t>
            </a:r>
            <a:r>
              <a:rPr lang="ru-RU" sz="1500" kern="0" dirty="0">
                <a:solidFill>
                  <a:schemeClr val="accent1">
                    <a:lumMod val="25000"/>
                  </a:schemeClr>
                </a:solidFill>
                <a:latin typeface="Bookman Old Style" panose="02050604050505020204" pitchFamily="18" charset="0"/>
              </a:rPr>
              <a:t> </a:t>
            </a:r>
            <a:r>
              <a:rPr lang="ru-RU" sz="1500" kern="0" dirty="0">
                <a:solidFill>
                  <a:srgbClr val="000000"/>
                </a:solidFill>
                <a:latin typeface="Bookman Old Style" panose="02050604050505020204" pitchFamily="18" charset="0"/>
              </a:rPr>
              <a:t>– свобода личная и национальная, доверие к людям, институтам государства и гражданского общества, справедливость, милосердие, честь, достоинство;</a:t>
            </a:r>
          </a:p>
          <a:p>
            <a:pPr marL="819150" algn="just">
              <a:buFont typeface="Arial" panose="020B0604020202020204" pitchFamily="34" charset="0"/>
              <a:buChar char="•"/>
            </a:pPr>
            <a:r>
              <a:rPr lang="ru-RU" sz="1500" b="1" kern="0" dirty="0">
                <a:solidFill>
                  <a:schemeClr val="accent1">
                    <a:lumMod val="25000"/>
                  </a:schemeClr>
                </a:solidFill>
                <a:latin typeface="Bookman Old Style" panose="02050604050505020204" pitchFamily="18" charset="0"/>
              </a:rPr>
              <a:t>гражданственность</a:t>
            </a:r>
            <a:r>
              <a:rPr lang="ru-RU" sz="1500" kern="0" dirty="0">
                <a:solidFill>
                  <a:srgbClr val="000000"/>
                </a:solidFill>
                <a:latin typeface="Bookman Old Style" panose="02050604050505020204" pitchFamily="18" charset="0"/>
              </a:rPr>
              <a:t> – служение Отечеству, правовое государство, гражданское общество, закон и правопорядок, поликультурный мир, свобода совести и вероисповедания;</a:t>
            </a:r>
          </a:p>
          <a:p>
            <a:pPr marL="819150" algn="just">
              <a:buFont typeface="Arial" panose="020B0604020202020204" pitchFamily="34" charset="0"/>
              <a:buChar char="•"/>
            </a:pPr>
            <a:r>
              <a:rPr lang="ru-RU" sz="1500" b="1" kern="0" dirty="0">
                <a:solidFill>
                  <a:schemeClr val="accent1">
                    <a:lumMod val="25000"/>
                  </a:schemeClr>
                </a:solidFill>
                <a:latin typeface="Bookman Old Style" panose="02050604050505020204" pitchFamily="18" charset="0"/>
              </a:rPr>
              <a:t>семья</a:t>
            </a:r>
            <a:r>
              <a:rPr lang="ru-RU" sz="1500" kern="0" dirty="0">
                <a:solidFill>
                  <a:srgbClr val="000000"/>
                </a:solidFill>
                <a:latin typeface="Bookman Old Style" panose="02050604050505020204" pitchFamily="18" charset="0"/>
              </a:rPr>
              <a:t> – любовь и верность, здоровье, достаток, уважение к  родителям, забота о старших и младших, забота о продолжении рода;</a:t>
            </a:r>
          </a:p>
          <a:p>
            <a:pPr marL="819150" algn="just">
              <a:buFont typeface="Arial" panose="020B0604020202020204" pitchFamily="34" charset="0"/>
              <a:buChar char="•"/>
            </a:pPr>
            <a:r>
              <a:rPr lang="ru-RU" sz="1500" b="1" kern="0" dirty="0">
                <a:solidFill>
                  <a:schemeClr val="accent1">
                    <a:lumMod val="25000"/>
                  </a:schemeClr>
                </a:solidFill>
                <a:latin typeface="Bookman Old Style" panose="02050604050505020204" pitchFamily="18" charset="0"/>
              </a:rPr>
              <a:t>труд и творчество</a:t>
            </a:r>
            <a:r>
              <a:rPr lang="ru-RU" sz="1500" kern="0" dirty="0">
                <a:solidFill>
                  <a:schemeClr val="accent1">
                    <a:lumMod val="25000"/>
                  </a:schemeClr>
                </a:solidFill>
                <a:latin typeface="Bookman Old Style" panose="02050604050505020204" pitchFamily="18" charset="0"/>
              </a:rPr>
              <a:t> </a:t>
            </a:r>
            <a:r>
              <a:rPr lang="ru-RU" sz="1500" kern="0" dirty="0">
                <a:solidFill>
                  <a:srgbClr val="000000"/>
                </a:solidFill>
                <a:latin typeface="Bookman Old Style" panose="02050604050505020204" pitchFamily="18" charset="0"/>
              </a:rPr>
              <a:t>– уважение к труду, творчество и созидание, целеустремленность и настойчивость;</a:t>
            </a:r>
          </a:p>
          <a:p>
            <a:pPr marL="819150" algn="just">
              <a:buFont typeface="Arial" panose="020B0604020202020204" pitchFamily="34" charset="0"/>
              <a:buChar char="•"/>
            </a:pPr>
            <a:r>
              <a:rPr lang="ru-RU" sz="1500" b="1" kern="0" dirty="0">
                <a:solidFill>
                  <a:schemeClr val="accent1">
                    <a:lumMod val="25000"/>
                  </a:schemeClr>
                </a:solidFill>
                <a:latin typeface="Bookman Old Style" panose="02050604050505020204" pitchFamily="18" charset="0"/>
              </a:rPr>
              <a:t>наука</a:t>
            </a:r>
            <a:r>
              <a:rPr lang="ru-RU" sz="1500" kern="0" dirty="0">
                <a:solidFill>
                  <a:srgbClr val="000000"/>
                </a:solidFill>
                <a:latin typeface="Bookman Old Style" panose="02050604050505020204" pitchFamily="18" charset="0"/>
              </a:rPr>
              <a:t> – ценность знания, стремление к истине, научная картина мира;</a:t>
            </a:r>
          </a:p>
          <a:p>
            <a:pPr marL="819150" algn="just">
              <a:buFont typeface="Arial" panose="020B0604020202020204" pitchFamily="34" charset="0"/>
              <a:buChar char="•"/>
            </a:pPr>
            <a:r>
              <a:rPr lang="ru-RU" sz="1500" b="1" kern="0" dirty="0">
                <a:solidFill>
                  <a:schemeClr val="accent1">
                    <a:lumMod val="25000"/>
                  </a:schemeClr>
                </a:solidFill>
                <a:latin typeface="Bookman Old Style" panose="02050604050505020204" pitchFamily="18" charset="0"/>
              </a:rPr>
              <a:t>традиционные российские религии </a:t>
            </a:r>
            <a:r>
              <a:rPr lang="ru-RU" sz="1500" b="1" kern="0" dirty="0">
                <a:solidFill>
                  <a:srgbClr val="000000"/>
                </a:solidFill>
                <a:latin typeface="Bookman Old Style" panose="02050604050505020204" pitchFamily="18" charset="0"/>
              </a:rPr>
              <a:t>–</a:t>
            </a:r>
            <a:r>
              <a:rPr lang="ru-RU" sz="1500" kern="0" dirty="0">
                <a:solidFill>
                  <a:srgbClr val="000000"/>
                </a:solidFill>
                <a:latin typeface="Bookman Old Style" panose="02050604050505020204" pitchFamily="18" charset="0"/>
              </a:rPr>
              <a:t> представления о вере, духовности, религиозной жизни человека, ценности религиозного мировоззрения, толерантности, формируемые на основе межконфессионального диалога;</a:t>
            </a:r>
          </a:p>
          <a:p>
            <a:pPr marL="819150" algn="just">
              <a:buFont typeface="Arial" panose="020B0604020202020204" pitchFamily="34" charset="0"/>
              <a:buChar char="•"/>
            </a:pPr>
            <a:r>
              <a:rPr lang="ru-RU" sz="1500" b="1" kern="0" dirty="0">
                <a:solidFill>
                  <a:schemeClr val="accent1">
                    <a:lumMod val="25000"/>
                  </a:schemeClr>
                </a:solidFill>
                <a:latin typeface="Bookman Old Style" panose="02050604050505020204" pitchFamily="18" charset="0"/>
              </a:rPr>
              <a:t>искусство и литература</a:t>
            </a:r>
            <a:r>
              <a:rPr lang="ru-RU" sz="1500" kern="0" dirty="0">
                <a:solidFill>
                  <a:schemeClr val="accent1">
                    <a:lumMod val="25000"/>
                  </a:schemeClr>
                </a:solidFill>
                <a:latin typeface="Bookman Old Style" panose="02050604050505020204" pitchFamily="18" charset="0"/>
              </a:rPr>
              <a:t> </a:t>
            </a:r>
            <a:r>
              <a:rPr lang="ru-RU" sz="1500" kern="0" dirty="0">
                <a:solidFill>
                  <a:srgbClr val="000000"/>
                </a:solidFill>
                <a:latin typeface="Bookman Old Style" panose="02050604050505020204" pitchFamily="18" charset="0"/>
              </a:rPr>
              <a:t>– красота, гармония, духовный мир человека, нравственный выбор, смысл жизни, эстетическое развитие, этическое развитие;</a:t>
            </a:r>
          </a:p>
          <a:p>
            <a:pPr marL="819150" algn="just">
              <a:buFont typeface="Arial" panose="020B0604020202020204" pitchFamily="34" charset="0"/>
              <a:buChar char="•"/>
            </a:pPr>
            <a:r>
              <a:rPr lang="ru-RU" sz="1500" b="1" kern="0" dirty="0">
                <a:solidFill>
                  <a:schemeClr val="accent1">
                    <a:lumMod val="25000"/>
                  </a:schemeClr>
                </a:solidFill>
                <a:latin typeface="Bookman Old Style" panose="02050604050505020204" pitchFamily="18" charset="0"/>
              </a:rPr>
              <a:t>природа</a:t>
            </a:r>
            <a:r>
              <a:rPr lang="ru-RU" sz="1500" kern="0" dirty="0">
                <a:solidFill>
                  <a:srgbClr val="000000"/>
                </a:solidFill>
                <a:latin typeface="Bookman Old Style" panose="02050604050505020204" pitchFamily="18" charset="0"/>
              </a:rPr>
              <a:t> – эволюция, родная земля, заповедная природа, планета Земля, экологическое сознание;</a:t>
            </a:r>
          </a:p>
          <a:p>
            <a:pPr marL="819150" algn="just">
              <a:buFont typeface="Arial" panose="020B0604020202020204" pitchFamily="34" charset="0"/>
              <a:buChar char="•"/>
            </a:pPr>
            <a:r>
              <a:rPr lang="ru-RU" sz="1500" b="1" kern="0" dirty="0">
                <a:solidFill>
                  <a:schemeClr val="accent1">
                    <a:lumMod val="25000"/>
                  </a:schemeClr>
                </a:solidFill>
                <a:latin typeface="Bookman Old Style" panose="02050604050505020204" pitchFamily="18" charset="0"/>
              </a:rPr>
              <a:t>человечество</a:t>
            </a:r>
            <a:r>
              <a:rPr lang="ru-RU" sz="1500" kern="0" dirty="0">
                <a:solidFill>
                  <a:srgbClr val="000000"/>
                </a:solidFill>
                <a:latin typeface="Bookman Old Style" panose="02050604050505020204" pitchFamily="18" charset="0"/>
              </a:rPr>
              <a:t> – мир во всем мире, многообразие культур и народов, прогресс человечества, международное сотрудничество.</a:t>
            </a:r>
          </a:p>
          <a:p>
            <a:endParaRPr lang="ru-RU" kern="0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D366ED22-68F7-9060-32C6-479856C45555}"/>
              </a:ext>
            </a:extLst>
          </p:cNvPr>
          <p:cNvCxnSpPr/>
          <p:nvPr/>
        </p:nvCxnSpPr>
        <p:spPr>
          <a:xfrm>
            <a:off x="611560" y="6669360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891E59EB-FC6D-5B60-1904-D45BD8379B0A}"/>
              </a:ext>
            </a:extLst>
          </p:cNvPr>
          <p:cNvCxnSpPr/>
          <p:nvPr/>
        </p:nvCxnSpPr>
        <p:spPr>
          <a:xfrm>
            <a:off x="755576" y="980728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98075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422958495"/>
              </p:ext>
            </p:extLst>
          </p:nvPr>
        </p:nvGraphicFramePr>
        <p:xfrm>
          <a:off x="107504" y="1097360"/>
          <a:ext cx="831641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26" name="Прямоугольник 10"/>
          <p:cNvSpPr>
            <a:spLocks noChangeArrowheads="1"/>
          </p:cNvSpPr>
          <p:nvPr/>
        </p:nvSpPr>
        <p:spPr bwMode="auto">
          <a:xfrm>
            <a:off x="214313" y="35718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Формирование духовно-нравственной культуры</a:t>
            </a:r>
            <a:endParaRPr lang="ru-RU" sz="2400" dirty="0">
              <a:solidFill>
                <a:srgbClr val="00206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0825" y="836613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7489BC8-8A3B-1A80-B5A7-DBD5BB83EC76}"/>
              </a:ext>
            </a:extLst>
          </p:cNvPr>
          <p:cNvSpPr txBox="1"/>
          <p:nvPr/>
        </p:nvSpPr>
        <p:spPr>
          <a:xfrm>
            <a:off x="2483768" y="1196752"/>
            <a:ext cx="3096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Русский язык </a:t>
            </a:r>
          </a:p>
          <a:p>
            <a:r>
              <a:rPr lang="ru-RU" sz="1800" dirty="0"/>
              <a:t>Литературное чтение</a:t>
            </a:r>
          </a:p>
          <a:p>
            <a:r>
              <a:rPr lang="ru-RU" sz="1800" dirty="0"/>
              <a:t>Иностранный язык</a:t>
            </a:r>
          </a:p>
          <a:p>
            <a:r>
              <a:rPr lang="ru-RU" sz="1800" dirty="0"/>
              <a:t>Математика</a:t>
            </a:r>
          </a:p>
          <a:p>
            <a:r>
              <a:rPr lang="ru-RU" sz="1800" dirty="0"/>
              <a:t>Окружающий мир</a:t>
            </a:r>
          </a:p>
          <a:p>
            <a:r>
              <a:rPr lang="ru-RU" sz="1800" dirty="0"/>
              <a:t>ОРКСЭ Музыка </a:t>
            </a:r>
          </a:p>
          <a:p>
            <a:r>
              <a:rPr lang="ru-RU" sz="1800" dirty="0"/>
              <a:t>ИЗО</a:t>
            </a:r>
          </a:p>
          <a:p>
            <a:r>
              <a:rPr lang="ru-RU" sz="1800" dirty="0"/>
              <a:t>Технология </a:t>
            </a:r>
          </a:p>
          <a:p>
            <a:r>
              <a:rPr lang="ru-RU" sz="1800" dirty="0"/>
              <a:t>Физическая культура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1FD284C7-96ED-FB68-8B1F-358D74A7D1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14"/>
          <a:stretch/>
        </p:blipFill>
        <p:spPr>
          <a:xfrm>
            <a:off x="395536" y="4149080"/>
            <a:ext cx="3888432" cy="2484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4A543C0-8D75-1CC2-383B-837D450978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721" b="15201"/>
          <a:stretch/>
        </p:blipFill>
        <p:spPr>
          <a:xfrm>
            <a:off x="5004048" y="3925376"/>
            <a:ext cx="3312368" cy="274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45">
            <a:extLst>
              <a:ext uri="{FF2B5EF4-FFF2-40B4-BE49-F238E27FC236}">
                <a16:creationId xmlns:a16="http://schemas.microsoft.com/office/drawing/2014/main" xmlns="" id="{63F0E649-63D6-12D2-2F95-75910441C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24128" y="1340768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81754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572997202"/>
              </p:ext>
            </p:extLst>
          </p:nvPr>
        </p:nvGraphicFramePr>
        <p:xfrm>
          <a:off x="179512" y="908720"/>
          <a:ext cx="864096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26" name="Прямоугольник 10"/>
          <p:cNvSpPr>
            <a:spLocks noChangeArrowheads="1"/>
          </p:cNvSpPr>
          <p:nvPr/>
        </p:nvSpPr>
        <p:spPr bwMode="auto">
          <a:xfrm>
            <a:off x="214313" y="35718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Формирование духовно-нравственной культуры</a:t>
            </a:r>
            <a:endParaRPr lang="ru-RU" sz="2400" dirty="0">
              <a:solidFill>
                <a:srgbClr val="00206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0825" y="836613"/>
            <a:ext cx="8281988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C574EB28-D2CF-DE51-DD48-EA700D183D78}"/>
              </a:ext>
            </a:extLst>
          </p:cNvPr>
          <p:cNvSpPr/>
          <p:nvPr/>
        </p:nvSpPr>
        <p:spPr>
          <a:xfrm>
            <a:off x="3059832" y="1052736"/>
            <a:ext cx="5400600" cy="2592288"/>
          </a:xfrm>
          <a:prstGeom prst="roundRect">
            <a:avLst/>
          </a:prstGeom>
          <a:solidFill>
            <a:srgbClr val="E5E5FF">
              <a:alpha val="90000"/>
            </a:srgbClr>
          </a:solidFill>
        </p:spPr>
        <p:style>
          <a:lnRef idx="3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92500A2-94D6-5861-B481-23F52BB95D5E}"/>
              </a:ext>
            </a:extLst>
          </p:cNvPr>
          <p:cNvSpPr txBox="1"/>
          <p:nvPr/>
        </p:nvSpPr>
        <p:spPr>
          <a:xfrm>
            <a:off x="3347864" y="1124744"/>
            <a:ext cx="52565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Разговоры о важном</a:t>
            </a:r>
          </a:p>
          <a:p>
            <a:r>
              <a:rPr lang="ru-RU" sz="1600" dirty="0"/>
              <a:t>Тропинка в профессию</a:t>
            </a:r>
          </a:p>
          <a:p>
            <a:r>
              <a:rPr lang="ru-RU" sz="1600" dirty="0"/>
              <a:t>Функциональная грамотность</a:t>
            </a:r>
          </a:p>
          <a:p>
            <a:r>
              <a:rPr lang="ru-RU" sz="1600" dirty="0"/>
              <a:t>Я – исследователь </a:t>
            </a:r>
          </a:p>
          <a:p>
            <a:r>
              <a:rPr lang="ru-RU" sz="1600" dirty="0"/>
              <a:t>Интеллектуальные игры для младших школьников </a:t>
            </a:r>
          </a:p>
          <a:p>
            <a:r>
              <a:rPr lang="ru-RU" sz="1600" dirty="0"/>
              <a:t>Мир проектов </a:t>
            </a:r>
          </a:p>
          <a:p>
            <a:r>
              <a:rPr lang="ru-RU" sz="1600" dirty="0"/>
              <a:t>Музыка и мы </a:t>
            </a:r>
          </a:p>
          <a:p>
            <a:r>
              <a:rPr lang="ru-RU" sz="1600" dirty="0"/>
              <a:t>Изостудия</a:t>
            </a:r>
          </a:p>
          <a:p>
            <a:r>
              <a:rPr lang="ru-RU" sz="1600" dirty="0"/>
              <a:t>Детский театр «НЮАНС»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A52D96D-989B-56D7-DF8A-9C0671E37A4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3501008"/>
            <a:ext cx="2376264" cy="31683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BC91591-4FFA-5F4E-A281-E73419B257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41" t="2388" b="21904"/>
          <a:stretch/>
        </p:blipFill>
        <p:spPr>
          <a:xfrm>
            <a:off x="2771800" y="4149080"/>
            <a:ext cx="4032448" cy="24630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866854-729B-D21F-3C2F-9B7FA0DD25D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77"/>
          <a:stretch/>
        </p:blipFill>
        <p:spPr>
          <a:xfrm>
            <a:off x="6876256" y="4437112"/>
            <a:ext cx="2129215" cy="19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342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3598</TotalTime>
  <Words>577</Words>
  <Application>Microsoft Office PowerPoint</Application>
  <PresentationFormat>Экран (4:3)</PresentationFormat>
  <Paragraphs>109</Paragraphs>
  <Slides>24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Тема1</vt:lpstr>
      <vt:lpstr>Вопросы формирования духовно-нравственной культуры младших школьников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548</cp:revision>
  <dcterms:created xsi:type="dcterms:W3CDTF">2021-12-05T20:00:21Z</dcterms:created>
  <dcterms:modified xsi:type="dcterms:W3CDTF">2024-03-26T11:36:13Z</dcterms:modified>
</cp:coreProperties>
</file>